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289" r:id="rId13"/>
    <p:sldId id="293" r:id="rId14"/>
    <p:sldId id="288" r:id="rId15"/>
    <p:sldId id="296" r:id="rId16"/>
    <p:sldId id="297" r:id="rId17"/>
    <p:sldId id="307" r:id="rId18"/>
    <p:sldId id="312" r:id="rId19"/>
    <p:sldId id="31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89561A7-8EBA-4DFB-8FBF-2BC5C3F5D8CB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78999D2-9F2E-4310-8E7C-C521F508DDEE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61A7-8EBA-4DFB-8FBF-2BC5C3F5D8CB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999D2-9F2E-4310-8E7C-C521F508D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61A7-8EBA-4DFB-8FBF-2BC5C3F5D8CB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999D2-9F2E-4310-8E7C-C521F508D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61A7-8EBA-4DFB-8FBF-2BC5C3F5D8CB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999D2-9F2E-4310-8E7C-C521F508D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61A7-8EBA-4DFB-8FBF-2BC5C3F5D8CB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999D2-9F2E-4310-8E7C-C521F508D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61A7-8EBA-4DFB-8FBF-2BC5C3F5D8CB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999D2-9F2E-4310-8E7C-C521F508DDE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61A7-8EBA-4DFB-8FBF-2BC5C3F5D8CB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999D2-9F2E-4310-8E7C-C521F508D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61A7-8EBA-4DFB-8FBF-2BC5C3F5D8CB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999D2-9F2E-4310-8E7C-C521F508D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61A7-8EBA-4DFB-8FBF-2BC5C3F5D8CB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999D2-9F2E-4310-8E7C-C521F508D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61A7-8EBA-4DFB-8FBF-2BC5C3F5D8CB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999D2-9F2E-4310-8E7C-C521F508DDEE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61A7-8EBA-4DFB-8FBF-2BC5C3F5D8CB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999D2-9F2E-4310-8E7C-C521F508D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89561A7-8EBA-4DFB-8FBF-2BC5C3F5D8CB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78999D2-9F2E-4310-8E7C-C521F508DDE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628800"/>
            <a:ext cx="9144000" cy="2520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2856"/>
            <a:ext cx="9144000" cy="1296144"/>
          </a:xfrm>
        </p:spPr>
        <p:txBody>
          <a:bodyPr>
            <a:noAutofit/>
          </a:bodyPr>
          <a:lstStyle/>
          <a:p>
            <a:r>
              <a:rPr lang="ru-RU" sz="2000" b="1" i="1" dirty="0">
                <a:solidFill>
                  <a:schemeClr val="tx1"/>
                </a:solidFill>
              </a:rPr>
              <a:t>Формирование гражданственности и патриотизма  обучающихся в средствами</a:t>
            </a:r>
            <a:br>
              <a:rPr lang="ru-RU" sz="2000" b="1" i="1" dirty="0">
                <a:solidFill>
                  <a:schemeClr val="tx1"/>
                </a:solidFill>
              </a:rPr>
            </a:br>
            <a:r>
              <a:rPr lang="ru-RU" sz="2000" b="1" i="1" dirty="0">
                <a:solidFill>
                  <a:schemeClr val="tx1"/>
                </a:solidFill>
              </a:rPr>
              <a:t>школьных предметов</a:t>
            </a:r>
            <a:br>
              <a:rPr lang="ru-RU" sz="2000" b="1" i="1" dirty="0">
                <a:solidFill>
                  <a:schemeClr val="tx1"/>
                </a:solidFill>
              </a:rPr>
            </a:b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60648"/>
            <a:ext cx="5724128" cy="1080120"/>
          </a:xfrm>
        </p:spPr>
        <p:txBody>
          <a:bodyPr>
            <a:noAutofit/>
          </a:bodyPr>
          <a:lstStyle/>
          <a:p>
            <a:pPr algn="r"/>
            <a:endParaRPr lang="ru-RU" sz="100" i="1" dirty="0" smtClean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4149080"/>
            <a:ext cx="3456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i="1" dirty="0" err="1" smtClean="0"/>
              <a:t>Насирова</a:t>
            </a:r>
            <a:r>
              <a:rPr lang="ru-RU" sz="2400" i="1" dirty="0" smtClean="0"/>
              <a:t> С.Г.</a:t>
            </a:r>
            <a:endParaRPr lang="ru-RU" sz="2400" i="1" dirty="0"/>
          </a:p>
          <a:p>
            <a:pPr algn="r"/>
            <a:r>
              <a:rPr lang="ru-RU" sz="2400" i="1" dirty="0"/>
              <a:t>МБОУ СШ № 5</a:t>
            </a:r>
          </a:p>
        </p:txBody>
      </p:sp>
      <p:pic>
        <p:nvPicPr>
          <p:cNvPr id="1028" name="Picture 4" descr="ВЕЧНЫЙ ОГОНЬ виниловая наклейка купить в интернет-магазин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14171"/>
            <a:ext cx="1872208" cy="156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89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Удмуртская правда » Культура » Письма с фронта расскажут о Великой  Отечественной войне. В Ижевске откроется выставка «Треугольники судьбы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7123"/>
            <a:ext cx="5592578" cy="333151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Удмуртская правда » Культура » Письма с фронта расскажут о Великой  Отечественной войне. В Ижевске откроется выставка «Треугольники судьбы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422" y="160338"/>
            <a:ext cx="5592578" cy="333151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Акция «Письма с фронта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934" y="2739713"/>
            <a:ext cx="6177431" cy="4118287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Письма с фронта - Уватские известия - Портал СМИ Тюменской област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"/>
            <a:ext cx="5467350" cy="384810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1385654"/>
            <a:ext cx="7056784" cy="39703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i="1" dirty="0"/>
              <a:t>В</a:t>
            </a:r>
            <a:r>
              <a:rPr lang="ru-RU" sz="2800" i="1" dirty="0" smtClean="0"/>
              <a:t>оспитание патриотизма – это работа </a:t>
            </a:r>
            <a:r>
              <a:rPr lang="ru-RU" sz="2800" i="1" dirty="0"/>
              <a:t>системная, многоплановая, повседневная. И она должна носить обязательно живой, неформальный характер</a:t>
            </a:r>
            <a:r>
              <a:rPr lang="ru-RU" sz="2800" i="1" dirty="0" smtClean="0"/>
              <a:t>.</a:t>
            </a:r>
          </a:p>
          <a:p>
            <a:pPr algn="ctr"/>
            <a:endParaRPr lang="ru-RU" sz="2800" b="1" i="1" dirty="0"/>
          </a:p>
          <a:p>
            <a:pPr algn="ctr"/>
            <a:r>
              <a:rPr lang="ru-RU" sz="2800" b="1" dirty="0"/>
              <a:t>К</a:t>
            </a:r>
            <a:r>
              <a:rPr lang="ru-RU" sz="2800" b="1" dirty="0" smtClean="0"/>
              <a:t>аждый </a:t>
            </a:r>
            <a:r>
              <a:rPr lang="ru-RU" sz="2800" b="1" dirty="0"/>
              <a:t>учебный предмет имеет средства и возможности для развития в детях </a:t>
            </a:r>
            <a:r>
              <a:rPr lang="ru-RU" sz="2800" b="1" dirty="0" smtClean="0"/>
              <a:t>патриотизма.</a:t>
            </a:r>
            <a:endParaRPr lang="ru-RU" sz="2800" dirty="0"/>
          </a:p>
        </p:txBody>
      </p:sp>
      <p:pic>
        <p:nvPicPr>
          <p:cNvPr id="3" name="Picture 2" descr="Год памяти и слав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0"/>
            <a:ext cx="5161064" cy="140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99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1.photo.2gis.com/images/geo/26/3659174730186171_9a4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4" r="12275"/>
          <a:stretch/>
        </p:blipFill>
        <p:spPr bwMode="auto">
          <a:xfrm>
            <a:off x="683567" y="2060848"/>
            <a:ext cx="3686175" cy="3877648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69742" y="1403538"/>
            <a:ext cx="407243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i="1" dirty="0"/>
              <a:t>П</a:t>
            </a:r>
            <a:r>
              <a:rPr lang="ru-RU" sz="3600" b="1" i="1" dirty="0" smtClean="0"/>
              <a:t>рофессия </a:t>
            </a:r>
            <a:r>
              <a:rPr lang="ru-RU" sz="3600" b="1" i="1" dirty="0"/>
              <a:t>учителя </a:t>
            </a:r>
            <a:r>
              <a:rPr lang="ru-RU" sz="3600" b="1" i="1" dirty="0" smtClean="0"/>
              <a:t>обязывает </a:t>
            </a:r>
            <a:r>
              <a:rPr lang="ru-RU" sz="3600" b="1" i="1" dirty="0"/>
              <a:t>быть примером для детей</a:t>
            </a:r>
          </a:p>
        </p:txBody>
      </p:sp>
      <p:pic>
        <p:nvPicPr>
          <p:cNvPr id="4" name="Picture 2" descr="Год памяти и слав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0"/>
            <a:ext cx="5161064" cy="140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10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87294" y="2276872"/>
            <a:ext cx="407313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«Школьные </a:t>
            </a:r>
            <a:r>
              <a:rPr lang="ru-RU" sz="2800" b="1" i="1" dirty="0"/>
              <a:t>учителя обладают властью, о которой премьер-министры могут только </a:t>
            </a:r>
            <a:r>
              <a:rPr lang="ru-RU" sz="2800" b="1" i="1" dirty="0" smtClean="0"/>
              <a:t>мечтать»</a:t>
            </a:r>
          </a:p>
          <a:p>
            <a:pPr algn="ctr"/>
            <a:endParaRPr lang="ru-RU" sz="2800" b="1" i="1" dirty="0"/>
          </a:p>
          <a:p>
            <a:pPr algn="r"/>
            <a:r>
              <a:rPr lang="ru-RU" sz="2400" i="1" dirty="0" smtClean="0"/>
              <a:t>Уинстон Черчилль</a:t>
            </a:r>
            <a:endParaRPr lang="ru-RU" sz="2400" i="1" dirty="0"/>
          </a:p>
        </p:txBody>
      </p:sp>
      <p:pic>
        <p:nvPicPr>
          <p:cNvPr id="3" name="Picture 2" descr="Год памяти и слав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0"/>
            <a:ext cx="5161064" cy="140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reportage.lvz.de/wp-content/uploads/2016/08/Churchill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03538"/>
            <a:ext cx="3919750" cy="494220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33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Год памяти и слав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0"/>
            <a:ext cx="5161064" cy="140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1844824"/>
            <a:ext cx="5809136" cy="34163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/>
              <a:t>Очень важно помнить, что не каждое слово, сказанное нами, упадет в благодатную почву. Одних слов недостаточно. Запоминаются дела и поступки.</a:t>
            </a:r>
          </a:p>
        </p:txBody>
      </p:sp>
    </p:spTree>
    <p:extLst>
      <p:ext uri="{BB962C8B-B14F-4D97-AF65-F5344CB8AC3E}">
        <p14:creationId xmlns:p14="http://schemas.microsoft.com/office/powerpoint/2010/main" val="154948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Год памяти и слав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0"/>
            <a:ext cx="5161064" cy="140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58" y="1124744"/>
            <a:ext cx="6408712" cy="660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i="1" dirty="0" smtClean="0"/>
              <a:t>Учителя в годы войны</a:t>
            </a:r>
            <a:endParaRPr lang="ru-RU" sz="2800" b="1" i="1" dirty="0"/>
          </a:p>
        </p:txBody>
      </p:sp>
      <p:pic>
        <p:nvPicPr>
          <p:cNvPr id="3074" name="Picture 2" descr="Образование в годы Великой Отечественной войн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828" y="4004810"/>
            <a:ext cx="2857500" cy="224790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Школьные годы… военные. Об образовании в годы Великой Отечественной войны |  Говорим по дел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09" y="2060848"/>
            <a:ext cx="3714750" cy="202406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Школа во время войны — Интернет-энциклопедии Красноярского кра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Школа во время войны — Интернет-энциклопедии Красноярского кра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Школа во время войны — Интернет-энциклопедии Красноярского кра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Школа во время войны — Интернет-энциклопедии Красноярского края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8" name="Picture 16" descr="http://my.krskstate.ru/upload/resize_cache/iblock/1d1/540_600_1/05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47" y="3633192"/>
            <a:ext cx="4279404" cy="263896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260828" y="1869301"/>
            <a:ext cx="42716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   Александр Михайлович Василевский: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«Учитель </a:t>
            </a:r>
            <a:r>
              <a:rPr lang="ru-RU" sz="2000" dirty="0"/>
              <a:t>и на фронте, в окопах, оставался верен своей </a:t>
            </a:r>
            <a:r>
              <a:rPr lang="ru-RU" sz="2000" dirty="0" smtClean="0"/>
              <a:t>профессии – личным </a:t>
            </a:r>
            <a:r>
              <a:rPr lang="ru-RU" sz="2000" dirty="0"/>
              <a:t>примером учил, как надо </a:t>
            </a:r>
            <a:r>
              <a:rPr lang="ru-RU" sz="2000" dirty="0" smtClean="0"/>
              <a:t>воевать».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8872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b1.culture.ru/c/7394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270" y="2956378"/>
            <a:ext cx="4923791" cy="338904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s://fsd.multiurok.ru/viewImage.php?image=http://www.stihi.ru/pics/2016/07/17/76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67" y="1052737"/>
            <a:ext cx="2687513" cy="375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Год памяти и слав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0"/>
            <a:ext cx="5161064" cy="140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1" y="4941168"/>
            <a:ext cx="3312369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    </a:t>
            </a:r>
            <a:r>
              <a:rPr lang="vi-VN" b="1" dirty="0" smtClean="0"/>
              <a:t>Януш Корча</a:t>
            </a:r>
            <a:r>
              <a:rPr lang="ru-RU" b="1" dirty="0" smtClean="0"/>
              <a:t>к </a:t>
            </a:r>
            <a:r>
              <a:rPr lang="ru-RU" dirty="0" smtClean="0"/>
              <a:t>–</a:t>
            </a:r>
            <a:r>
              <a:rPr lang="ru-RU" b="1" dirty="0" smtClean="0"/>
              <a:t> </a:t>
            </a:r>
            <a:r>
              <a:rPr lang="vi-VN" dirty="0" smtClean="0"/>
              <a:t>выдающийся</a:t>
            </a:r>
            <a:r>
              <a:rPr lang="ru-RU" dirty="0"/>
              <a:t> </a:t>
            </a:r>
            <a:r>
              <a:rPr lang="vi-VN" dirty="0" smtClean="0"/>
              <a:t>польский</a:t>
            </a:r>
            <a:r>
              <a:rPr lang="ru-RU" dirty="0"/>
              <a:t> </a:t>
            </a:r>
            <a:r>
              <a:rPr lang="vi-VN" dirty="0" smtClean="0"/>
              <a:t>педагог</a:t>
            </a:r>
            <a:r>
              <a:rPr lang="vi-VN" dirty="0"/>
              <a:t>, </a:t>
            </a:r>
            <a:r>
              <a:rPr lang="vi-VN" dirty="0" smtClean="0"/>
              <a:t>писатель,</a:t>
            </a:r>
            <a:r>
              <a:rPr lang="ru-RU" dirty="0" smtClean="0"/>
              <a:t> </a:t>
            </a:r>
            <a:r>
              <a:rPr lang="vi-VN" dirty="0" smtClean="0"/>
              <a:t>врач </a:t>
            </a:r>
            <a:r>
              <a:rPr lang="vi-VN" dirty="0"/>
              <a:t>и общественный деятель.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34270" y="140353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 err="1"/>
              <a:t>Януш</a:t>
            </a:r>
            <a:r>
              <a:rPr lang="ru-RU" i="1" dirty="0"/>
              <a:t> Корчак  не пожелал расстаться со своими воспитанниками и добровольно разделил с ними смерть в газовой камере Треблинки в 1942 году</a:t>
            </a:r>
          </a:p>
        </p:txBody>
      </p:sp>
    </p:spTree>
    <p:extLst>
      <p:ext uri="{BB962C8B-B14F-4D97-AF65-F5344CB8AC3E}">
        <p14:creationId xmlns:p14="http://schemas.microsoft.com/office/powerpoint/2010/main" val="254355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www.zspk.gov.ru/upload/iblock/341/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49300"/>
            <a:ext cx="3974299" cy="238457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s://lh6.googleusercontent.com/-xj39cnsX0LE/T88d7ai9cyI/AAAAAAAAAWc/1u37a1LPUzE/s505/1115112605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789040"/>
            <a:ext cx="4810125" cy="27051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Год памяти и слав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0"/>
            <a:ext cx="5161064" cy="140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1254179"/>
            <a:ext cx="7560840" cy="2534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 </a:t>
            </a:r>
            <a:r>
              <a:rPr lang="ru-RU" b="1" dirty="0" smtClean="0"/>
              <a:t>    Газета </a:t>
            </a:r>
            <a:r>
              <a:rPr lang="ru-RU" b="1" dirty="0"/>
              <a:t>«Правда</a:t>
            </a:r>
            <a:r>
              <a:rPr lang="ru-RU" b="1" dirty="0" smtClean="0"/>
              <a:t>»:</a:t>
            </a:r>
          </a:p>
          <a:p>
            <a:pPr>
              <a:lnSpc>
                <a:spcPct val="150000"/>
              </a:lnSpc>
            </a:pPr>
            <a:r>
              <a:rPr lang="ru-RU" i="1" dirty="0" smtClean="0"/>
              <a:t>     «</a:t>
            </a:r>
            <a:r>
              <a:rPr lang="ru-RU" i="1" dirty="0"/>
              <a:t>Как бы мы ни были поглощены войной, забота о детях, их воспитании остается одной из главных задач... закон о всеобщем обучении остается незыблемым в условиях войны. Мы должны учесть всех детей и учесть хорошо, несмотря на сложность военного времени... Никаких ссылок на военную обстановку».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045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Год памяти и слав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0"/>
            <a:ext cx="5161064" cy="140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1124744"/>
            <a:ext cx="7776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/>
              <a:t>Примеров самоотверженности и преданности  учительской профессии достаточно и в наши дни</a:t>
            </a:r>
          </a:p>
        </p:txBody>
      </p:sp>
      <p:pic>
        <p:nvPicPr>
          <p:cNvPr id="13314" name="Picture 2" descr="https://a.d-cd.net/8949ab9s-9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42" y="2708920"/>
            <a:ext cx="5184576" cy="345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22007" y="3557829"/>
            <a:ext cx="28083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Во время трагедии в Беслане погибли 17 учителей, которые отдали свои жизни, чтобы спасти детей.</a:t>
            </a:r>
          </a:p>
        </p:txBody>
      </p:sp>
    </p:spTree>
    <p:extLst>
      <p:ext uri="{BB962C8B-B14F-4D97-AF65-F5344CB8AC3E}">
        <p14:creationId xmlns:p14="http://schemas.microsoft.com/office/powerpoint/2010/main" val="286803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Год памяти и слав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0"/>
            <a:ext cx="5161064" cy="140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1124744"/>
            <a:ext cx="7776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/>
              <a:t>Примеров самоотверженности и преданности  учительской профессии достаточно и в наши дни</a:t>
            </a:r>
          </a:p>
        </p:txBody>
      </p:sp>
      <p:pic>
        <p:nvPicPr>
          <p:cNvPr id="15362" name="Picture 2" descr="http://s16.stc.all.kpcdn.net/share/i/12/9653552/inx960x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45971"/>
            <a:ext cx="442849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84066" y="2996952"/>
            <a:ext cx="342038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dirty="0"/>
              <a:t>12 февраля 2016 года в школе города Костромы рухнул потолок. Благодаря педагогу Виктории </a:t>
            </a:r>
            <a:r>
              <a:rPr lang="ru-RU" sz="2000" dirty="0" err="1"/>
              <a:t>Горлевич</a:t>
            </a:r>
            <a:r>
              <a:rPr lang="ru-RU" sz="2000" dirty="0"/>
              <a:t> никто не пострадал — женщина вывела детей из класса за секунду до обрушения. </a:t>
            </a:r>
          </a:p>
        </p:txBody>
      </p:sp>
    </p:spTree>
    <p:extLst>
      <p:ext uri="{BB962C8B-B14F-4D97-AF65-F5344CB8AC3E}">
        <p14:creationId xmlns:p14="http://schemas.microsoft.com/office/powerpoint/2010/main" val="388702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Год памяти и слав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0"/>
            <a:ext cx="5161064" cy="140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1124744"/>
            <a:ext cx="7776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/>
              <a:t>Примеров самоотверженности и преданности  учительской профессии достаточно и в наши дни</a:t>
            </a:r>
          </a:p>
        </p:txBody>
      </p:sp>
      <p:pic>
        <p:nvPicPr>
          <p:cNvPr id="6" name="Рисунок 5" descr="https://fhd.videouroki.net/products/blog/cdn2/public/files/blog_teach_heroes_0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31815"/>
            <a:ext cx="4301057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076056" y="2878913"/>
            <a:ext cx="33843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Во время пожара в кемеровском торговом центре «Зимняя вишня» </a:t>
            </a:r>
            <a:r>
              <a:rPr lang="ru-RU" sz="2000" dirty="0" smtClean="0"/>
              <a:t>Татьяна </a:t>
            </a:r>
            <a:r>
              <a:rPr lang="ru-RU" sz="2000" dirty="0" err="1" smtClean="0"/>
              <a:t>Дарсалия</a:t>
            </a:r>
            <a:r>
              <a:rPr lang="ru-RU" sz="2000" dirty="0" smtClean="0"/>
              <a:t> </a:t>
            </a:r>
            <a:r>
              <a:rPr lang="ru-RU" sz="2000" dirty="0"/>
              <a:t>вывела из здания свою дочь, а потом вернулась в горящий кинозал за другими детьми. Самой Татьяне спастись не </a:t>
            </a:r>
            <a:r>
              <a:rPr lang="ru-RU" sz="2000" dirty="0" smtClean="0"/>
              <a:t>удалось.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8702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резидент назвал главными чертами россиян патриотизм, любовь к семье и  Роди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573016"/>
            <a:ext cx="5071795" cy="337789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Год памяти и слав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0"/>
            <a:ext cx="5161064" cy="140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1433036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i="1" dirty="0"/>
              <a:t>П</a:t>
            </a:r>
            <a:r>
              <a:rPr lang="ru-RU" sz="3200" b="1" i="1" dirty="0" smtClean="0"/>
              <a:t>атриотизм </a:t>
            </a:r>
            <a:r>
              <a:rPr lang="ru-RU" sz="3200" b="1" i="1" dirty="0"/>
              <a:t>— одна из фундаментальных </a:t>
            </a:r>
            <a:r>
              <a:rPr lang="ru-RU" sz="3200" b="1" i="1" dirty="0" err="1"/>
              <a:t>социальнообразующих</a:t>
            </a:r>
            <a:r>
              <a:rPr lang="ru-RU" sz="3200" b="1" i="1" dirty="0"/>
              <a:t> ценностей.</a:t>
            </a:r>
          </a:p>
        </p:txBody>
      </p:sp>
    </p:spTree>
    <p:extLst>
      <p:ext uri="{BB962C8B-B14F-4D97-AF65-F5344CB8AC3E}">
        <p14:creationId xmlns:p14="http://schemas.microsoft.com/office/powerpoint/2010/main" val="25149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vseomoskve.info/wp-content/uploads/2017/08/cropped-15692296-1-1024x74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306"/>
            <a:ext cx="2564328" cy="186314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Год памяти и слав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0"/>
            <a:ext cx="5161064" cy="140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0992" y="1052736"/>
            <a:ext cx="813690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</a:t>
            </a:r>
            <a:r>
              <a:rPr lang="ru-RU" b="1" i="1" dirty="0" smtClean="0"/>
              <a:t>Д.С</a:t>
            </a:r>
            <a:r>
              <a:rPr lang="ru-RU" b="1" i="1" dirty="0"/>
              <a:t>. </a:t>
            </a:r>
            <a:r>
              <a:rPr lang="ru-RU" b="1" i="1" dirty="0" smtClean="0"/>
              <a:t>Лихачев</a:t>
            </a:r>
            <a:r>
              <a:rPr lang="ru-RU" dirty="0" smtClean="0"/>
              <a:t>: «Патриотизм </a:t>
            </a:r>
            <a:r>
              <a:rPr lang="ru-RU" dirty="0"/>
              <a:t>– </a:t>
            </a:r>
            <a:r>
              <a:rPr lang="ru-RU" dirty="0" smtClean="0"/>
              <a:t> любовь </a:t>
            </a:r>
            <a:r>
              <a:rPr lang="ru-RU" dirty="0"/>
              <a:t>к Родине, к земле, где родился и вырос, гордость за исторические свершения народа</a:t>
            </a:r>
            <a:r>
              <a:rPr lang="ru-RU" dirty="0" smtClean="0"/>
              <a:t>».</a:t>
            </a:r>
          </a:p>
          <a:p>
            <a:endParaRPr lang="ru-RU" dirty="0"/>
          </a:p>
          <a:p>
            <a:r>
              <a:rPr lang="ru-RU" dirty="0" smtClean="0"/>
              <a:t>     </a:t>
            </a:r>
            <a:r>
              <a:rPr lang="ru-RU" b="1" i="1" dirty="0" smtClean="0"/>
              <a:t>Толковый </a:t>
            </a:r>
            <a:r>
              <a:rPr lang="ru-RU" b="1" i="1" dirty="0"/>
              <a:t>словарь живого великорусского языка </a:t>
            </a:r>
            <a:r>
              <a:rPr lang="ru-RU" b="1" i="1" dirty="0" smtClean="0"/>
              <a:t>В.И. Даля: </a:t>
            </a:r>
            <a:r>
              <a:rPr lang="ru-RU" dirty="0" smtClean="0"/>
              <a:t>«Патриот </a:t>
            </a:r>
            <a:r>
              <a:rPr lang="ru-RU" dirty="0"/>
              <a:t>– </a:t>
            </a:r>
            <a:r>
              <a:rPr lang="ru-RU" dirty="0" smtClean="0"/>
              <a:t>любитель </a:t>
            </a:r>
            <a:r>
              <a:rPr lang="ru-RU" dirty="0"/>
              <a:t>отечества, ревнитель о благе его, </a:t>
            </a:r>
            <a:r>
              <a:rPr lang="ru-RU" dirty="0" err="1"/>
              <a:t>отчизнолюб</a:t>
            </a:r>
            <a:r>
              <a:rPr lang="ru-RU" dirty="0"/>
              <a:t>, </a:t>
            </a:r>
            <a:r>
              <a:rPr lang="ru-RU" dirty="0" err="1"/>
              <a:t>отечественник</a:t>
            </a:r>
            <a:r>
              <a:rPr lang="ru-RU" dirty="0"/>
              <a:t> или </a:t>
            </a:r>
            <a:r>
              <a:rPr lang="ru-RU" dirty="0" err="1"/>
              <a:t>отчизник</a:t>
            </a:r>
            <a:r>
              <a:rPr lang="ru-RU" dirty="0" smtClean="0"/>
              <a:t>».</a:t>
            </a:r>
          </a:p>
          <a:p>
            <a:endParaRPr lang="ru-RU" dirty="0"/>
          </a:p>
          <a:p>
            <a:r>
              <a:rPr lang="ru-RU" dirty="0" smtClean="0"/>
              <a:t>     </a:t>
            </a:r>
            <a:r>
              <a:rPr lang="ru-RU" b="1" i="1" dirty="0" smtClean="0"/>
              <a:t>И.Ф</a:t>
            </a:r>
            <a:r>
              <a:rPr lang="ru-RU" b="1" i="1" dirty="0"/>
              <a:t>. </a:t>
            </a:r>
            <a:r>
              <a:rPr lang="ru-RU" b="1" i="1" dirty="0" smtClean="0"/>
              <a:t>Харламов</a:t>
            </a:r>
            <a:r>
              <a:rPr lang="ru-RU" dirty="0" smtClean="0"/>
              <a:t>:  «Патриотизм – чувство </a:t>
            </a:r>
            <a:r>
              <a:rPr lang="ru-RU" dirty="0"/>
              <a:t>привязанности к тем местам, где человек родился и вырос; уважительное отношение к родному языку; заботу об интересах Родины; проявление гражданских чувств и сохранение верности Родине; гордость за ее социальные и культурные достояния; отстаивание ее свободы и независимости; уважительное отношение к историческому прошлому и унаследованным от него традициям; стремление посвящать свой труд, силы и способности </a:t>
            </a:r>
            <a:r>
              <a:rPr lang="ru-RU" dirty="0" smtClean="0"/>
              <a:t>расцвету </a:t>
            </a:r>
            <a:r>
              <a:rPr lang="ru-RU" dirty="0"/>
              <a:t>Родины</a:t>
            </a:r>
            <a:r>
              <a:rPr lang="ru-RU" dirty="0" smtClean="0"/>
              <a:t>».</a:t>
            </a:r>
          </a:p>
          <a:p>
            <a:endParaRPr lang="ru-RU" dirty="0"/>
          </a:p>
          <a:p>
            <a:r>
              <a:rPr lang="ru-RU" dirty="0" smtClean="0"/>
              <a:t>     </a:t>
            </a:r>
            <a:r>
              <a:rPr lang="ru-RU" b="1" i="1" dirty="0" smtClean="0"/>
              <a:t>А.С</a:t>
            </a:r>
            <a:r>
              <a:rPr lang="ru-RU" b="1" i="1" dirty="0"/>
              <a:t>. </a:t>
            </a:r>
            <a:r>
              <a:rPr lang="ru-RU" b="1" i="1" dirty="0" smtClean="0"/>
              <a:t>Макаренко</a:t>
            </a:r>
            <a:r>
              <a:rPr lang="ru-RU" dirty="0" smtClean="0"/>
              <a:t>: «</a:t>
            </a:r>
            <a:r>
              <a:rPr lang="ru-RU" dirty="0"/>
              <a:t>П</a:t>
            </a:r>
            <a:r>
              <a:rPr lang="ru-RU" dirty="0" smtClean="0"/>
              <a:t>атриотизм </a:t>
            </a:r>
            <a:r>
              <a:rPr lang="ru-RU" dirty="0"/>
              <a:t>проявляется не только в героических поступках; от настоящего патриота требуется не только «героическая вспышка», но и длительная, учительная, нажимная </a:t>
            </a:r>
            <a:r>
              <a:rPr lang="ru-RU" dirty="0" smtClean="0"/>
              <a:t>работа».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882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Год памяти и слав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0"/>
            <a:ext cx="5161064" cy="140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1360634"/>
            <a:ext cx="61926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/>
              <a:t>В</a:t>
            </a:r>
            <a:r>
              <a:rPr lang="ru-RU" sz="2000" b="1" i="1" dirty="0" smtClean="0"/>
              <a:t>оспитание </a:t>
            </a:r>
            <a:r>
              <a:rPr lang="ru-RU" sz="2000" b="1" i="1" dirty="0"/>
              <a:t>гражданственности и патриотизма личности  школьника является одним из основных направлений концепции и определяется как важнейшая задача государственной политики в сфере  образования.  </a:t>
            </a:r>
          </a:p>
        </p:txBody>
      </p:sp>
      <p:pic>
        <p:nvPicPr>
          <p:cNvPr id="2050" name="Picture 2" descr="https://mtdata.ru/u5/photo2583/20838884783-0/original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429000"/>
            <a:ext cx="3831781" cy="245234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99324" y="3573016"/>
            <a:ext cx="43231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/>
              <a:t> </a:t>
            </a:r>
            <a:r>
              <a:rPr lang="ru-RU" sz="3200" i="1" dirty="0" smtClean="0"/>
              <a:t>          В.В. Путин: </a:t>
            </a:r>
          </a:p>
          <a:p>
            <a:pPr algn="ctr"/>
            <a:r>
              <a:rPr lang="ru-RU" sz="3200" dirty="0" smtClean="0"/>
              <a:t>«Утрата </a:t>
            </a:r>
            <a:r>
              <a:rPr lang="ru-RU" sz="3200" dirty="0"/>
              <a:t>патриотизма </a:t>
            </a:r>
            <a:r>
              <a:rPr lang="ru-RU" sz="3200" dirty="0" smtClean="0"/>
              <a:t>ведет </a:t>
            </a:r>
            <a:r>
              <a:rPr lang="ru-RU" sz="3200" dirty="0"/>
              <a:t>к потере себя как </a:t>
            </a:r>
            <a:r>
              <a:rPr lang="ru-RU" sz="3200" dirty="0" smtClean="0"/>
              <a:t>народа».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6020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45" b="89378" l="7101" r="98373">
                        <a14:foregroundMark x1="18639" y1="63472" x2="16124" y2="55959"/>
                        <a14:foregroundMark x1="16124" y1="55699" x2="18343" y2="9845"/>
                        <a14:foregroundMark x1="18047" y1="11399" x2="85059" y2="10881"/>
                        <a14:foregroundMark x1="85059" y1="10881" x2="96302" y2="15544"/>
                        <a14:foregroundMark x1="96006" y1="15285" x2="98373" y2="28756"/>
                        <a14:foregroundMark x1="34763" y1="34456" x2="50444" y2="19430"/>
                        <a14:foregroundMark x1="33136" y1="45337" x2="54734" y2="24870"/>
                        <a14:foregroundMark x1="22041" y1="51554" x2="25740" y2="15285"/>
                        <a14:foregroundMark x1="7101" y1="81865" x2="7988" y2="88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48" y="2996952"/>
            <a:ext cx="5533832" cy="315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Что такое патриотическое воспитание, цели и задачи | Воспитание гуру |  Яндекс Дзе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47" y="836712"/>
            <a:ext cx="3579345" cy="251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21243858">
            <a:off x="195838" y="651658"/>
            <a:ext cx="4896544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	Постановлением </a:t>
            </a:r>
            <a:r>
              <a:rPr lang="ru-RU" dirty="0"/>
              <a:t>Правительства Российской Федерации от 30 декабря 2015 г. № 1493 разработана и утверждена </a:t>
            </a:r>
            <a:r>
              <a:rPr lang="ru-RU" dirty="0" smtClean="0"/>
              <a:t>Государственная </a:t>
            </a:r>
            <a:r>
              <a:rPr lang="ru-RU" dirty="0"/>
              <a:t>программа   «Патриотическое воспитание граждан Российской Федерации на 2016–2020 годы», определяющая основные пути патриотического воспитания.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3687008"/>
            <a:ext cx="4248472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i="1" dirty="0"/>
              <a:t>система патриотического воспитания должна стать интегрирующей основой новой российской государственности, консолидации граждан России и укрепления государства</a:t>
            </a:r>
          </a:p>
        </p:txBody>
      </p:sp>
    </p:spTree>
    <p:extLst>
      <p:ext uri="{BB962C8B-B14F-4D97-AF65-F5344CB8AC3E}">
        <p14:creationId xmlns:p14="http://schemas.microsoft.com/office/powerpoint/2010/main" val="179303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zen_doc/35845/pub_5c0588ce9190490428e081da_5c0589cb2db1a603d8094655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437112"/>
            <a:ext cx="3586813" cy="237626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1268760"/>
            <a:ext cx="732130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/>
              <a:t>Востребованность идеи </a:t>
            </a:r>
            <a:r>
              <a:rPr lang="ru-RU" dirty="0" smtClean="0"/>
              <a:t>патриотизма, </a:t>
            </a:r>
            <a:r>
              <a:rPr lang="ru-RU" dirty="0"/>
              <a:t>необходимость решения проблем воспитания молодежи с учетом достижений и уроков прошлого, глубоких социально-экономических перемен, происшедших в России, новых требований и вызовов, с которыми сталкивается Россия, приводит к </a:t>
            </a:r>
            <a:r>
              <a:rPr lang="ru-RU" b="1" dirty="0"/>
              <a:t>усилению роли учителя в решении задач патриотического воспитания подрастающего поколения</a:t>
            </a:r>
            <a:r>
              <a:rPr lang="ru-RU" dirty="0"/>
              <a:t>.</a:t>
            </a:r>
          </a:p>
        </p:txBody>
      </p:sp>
      <p:pic>
        <p:nvPicPr>
          <p:cNvPr id="3" name="Picture 2" descr="Год памяти и слав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0"/>
            <a:ext cx="5161064" cy="140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uckclub.ru/images/luckclub/2020/06/48594573a59dfa17ff4f0797d955548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303200"/>
            <a:ext cx="3892551" cy="258024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cvrpk.ucoz.org/_nw/0/866690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974" y="4430078"/>
            <a:ext cx="3488026" cy="232648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37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ownloads\IMG_5258.jpg">
            <a:extLst>
              <a:ext uri="{FF2B5EF4-FFF2-40B4-BE49-F238E27FC236}">
                <a16:creationId xmlns:a16="http://schemas.microsoft.com/office/drawing/2014/main" xmlns="" id="{DF4FBE0C-7F62-4E0A-9DE4-335F02AD7EC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1423"/>
            <a:ext cx="3720745" cy="2886836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5122" name="Picture 2" descr="https://img1.goodfon.ru/original/5910x3772/e/27/moscow-russia-kremlin-city-36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64280"/>
            <a:ext cx="5316355" cy="339311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Год памяти и слав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0"/>
            <a:ext cx="5161064" cy="140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user\Downloads\DSC08338.JPG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98" t="1282" r="29487" b="-1306"/>
          <a:stretch/>
        </p:blipFill>
        <p:spPr bwMode="auto">
          <a:xfrm>
            <a:off x="6396178" y="2656706"/>
            <a:ext cx="2736304" cy="432048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90100" y="1315139"/>
            <a:ext cx="6880630" cy="2241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/>
              <a:t>Н</a:t>
            </a:r>
            <a:r>
              <a:rPr lang="ru-RU" sz="2400" b="1" i="1" dirty="0" smtClean="0"/>
              <a:t>аучиться </a:t>
            </a:r>
            <a:r>
              <a:rPr lang="ru-RU" sz="2400" b="1" i="1" dirty="0"/>
              <a:t>любить своё Отечество, возможно лишь при активном, деятельном и эмоциональном участии учителя. </a:t>
            </a:r>
          </a:p>
        </p:txBody>
      </p:sp>
    </p:spTree>
    <p:extLst>
      <p:ext uri="{BB962C8B-B14F-4D97-AF65-F5344CB8AC3E}">
        <p14:creationId xmlns:p14="http://schemas.microsoft.com/office/powerpoint/2010/main" val="45566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Год памяти и слав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0"/>
            <a:ext cx="5161064" cy="140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79912" y="1844824"/>
            <a:ext cx="4729016" cy="341632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2400" i="1" dirty="0" smtClean="0"/>
              <a:t>     «</a:t>
            </a:r>
            <a:r>
              <a:rPr lang="ru-RU" sz="2400" i="1" dirty="0"/>
              <a:t>Если б вы знали, как необходим хороший, умный, образованный учитель! </a:t>
            </a:r>
            <a:r>
              <a:rPr lang="ru-RU" sz="2400" i="1" dirty="0" smtClean="0"/>
              <a:t>...без </a:t>
            </a:r>
            <a:r>
              <a:rPr lang="ru-RU" sz="2400" i="1" dirty="0"/>
              <a:t>широкого образования народа государство развалится, как дом, сложенный из плохо обожжённого кирпича</a:t>
            </a:r>
            <a:r>
              <a:rPr lang="ru-RU" sz="2400" i="1" dirty="0" smtClean="0"/>
              <a:t>!»</a:t>
            </a:r>
          </a:p>
          <a:p>
            <a:endParaRPr lang="ru-RU" sz="2400" dirty="0"/>
          </a:p>
          <a:p>
            <a:pPr algn="r"/>
            <a:r>
              <a:rPr lang="ru-RU" sz="2400" b="1" i="1" dirty="0" err="1" smtClean="0"/>
              <a:t>А.П.Чехов</a:t>
            </a:r>
            <a:endParaRPr lang="ru-RU" sz="2400" b="1" i="1" dirty="0"/>
          </a:p>
        </p:txBody>
      </p:sp>
      <p:pic>
        <p:nvPicPr>
          <p:cNvPr id="6146" name="Picture 2" descr="https://stihi.ru/pics/2018/02/18/26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56072"/>
            <a:ext cx="2987824" cy="4225637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4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tarsity.ru/wp-content/uploads/2020/02/160209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642" y="1438215"/>
            <a:ext cx="3303362" cy="4306758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2437432"/>
            <a:ext cx="3845371" cy="2308324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r"/>
            <a:r>
              <a:rPr lang="ru-RU" sz="2400" i="1" dirty="0" smtClean="0"/>
              <a:t>     «</a:t>
            </a:r>
            <a:r>
              <a:rPr lang="ru-RU" sz="2400" i="1" dirty="0"/>
              <a:t>Воспитание и только воспитание - цель </a:t>
            </a:r>
            <a:r>
              <a:rPr lang="ru-RU" sz="2400" i="1" dirty="0" smtClean="0"/>
              <a:t>школы»</a:t>
            </a:r>
          </a:p>
          <a:p>
            <a:endParaRPr lang="ru-RU" sz="2400" dirty="0"/>
          </a:p>
          <a:p>
            <a:pPr algn="r"/>
            <a:r>
              <a:rPr lang="ru-RU" sz="2400" b="1" i="1" dirty="0" smtClean="0"/>
              <a:t>Иоганн Генрих Песталоцци</a:t>
            </a:r>
            <a:endParaRPr lang="ru-RU" sz="2400" b="1" i="1" dirty="0"/>
          </a:p>
        </p:txBody>
      </p:sp>
      <p:pic>
        <p:nvPicPr>
          <p:cNvPr id="4" name="Picture 2" descr="Год памяти и слав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0"/>
            <a:ext cx="5161064" cy="140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88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379</TotalTime>
  <Words>574</Words>
  <Application>Microsoft Office PowerPoint</Application>
  <PresentationFormat>Экран (4:3)</PresentationFormat>
  <Paragraphs>45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Остин</vt:lpstr>
      <vt:lpstr>Формирование гражданственности и патриотизма  обучающихся в средствами школьных предметов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Описание опыта работы</dc:title>
  <dc:creator>Admin</dc:creator>
  <cp:lastModifiedBy>user</cp:lastModifiedBy>
  <cp:revision>68</cp:revision>
  <dcterms:created xsi:type="dcterms:W3CDTF">2020-09-19T05:48:23Z</dcterms:created>
  <dcterms:modified xsi:type="dcterms:W3CDTF">2021-12-06T06:00:02Z</dcterms:modified>
</cp:coreProperties>
</file>