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71" r:id="rId3"/>
    <p:sldId id="258" r:id="rId4"/>
    <p:sldId id="261" r:id="rId5"/>
    <p:sldId id="259" r:id="rId6"/>
    <p:sldId id="263" r:id="rId7"/>
    <p:sldId id="272" r:id="rId8"/>
    <p:sldId id="265" r:id="rId9"/>
    <p:sldId id="267" r:id="rId10"/>
    <p:sldId id="268" r:id="rId11"/>
    <p:sldId id="273" r:id="rId12"/>
    <p:sldId id="269" r:id="rId13"/>
    <p:sldId id="274" r:id="rId14"/>
    <p:sldId id="275" r:id="rId15"/>
    <p:sldId id="276" r:id="rId16"/>
    <p:sldId id="262" r:id="rId17"/>
    <p:sldId id="270"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0033CC"/>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1" autoAdjust="0"/>
    <p:restoredTop sz="94622" autoAdjust="0"/>
  </p:normalViewPr>
  <p:slideViewPr>
    <p:cSldViewPr>
      <p:cViewPr>
        <p:scale>
          <a:sx n="77" d="100"/>
          <a:sy n="77" d="100"/>
        </p:scale>
        <p:origin x="-1170"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30.11.2015</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dirty="0"/>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30.11.2015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30.11.2015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30.11.2015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30.11.2015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30.11.2015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30.11.2015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30.11.2015</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30.11.2015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30.11.2015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dirty="0"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30.11.2015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30.11.2015</a:t>
            </a:fld>
            <a:endParaRPr lang="ru-RU" dirty="0"/>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dirty="0"/>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179512" y="1052736"/>
            <a:ext cx="8786812" cy="2862322"/>
          </a:xfrm>
          <a:prstGeom prst="rect">
            <a:avLst/>
          </a:prstGeom>
          <a:noFill/>
          <a:ln w="9525">
            <a:noFill/>
            <a:miter lim="800000"/>
            <a:headEnd/>
            <a:tailEnd/>
          </a:ln>
        </p:spPr>
        <p:txBody>
          <a:bodyPr wrap="square" anchor="ctr">
            <a:spAutoFit/>
            <a:scene3d>
              <a:camera prst="orthographicFront"/>
              <a:lightRig rig="threePt" dir="t"/>
            </a:scene3d>
            <a:sp3d extrusionH="57150">
              <a:bevelT w="57150" h="38100" prst="artDeco"/>
            </a:sp3d>
          </a:bodyPr>
          <a:lstStyle/>
          <a:p>
            <a:pPr algn="ctr">
              <a:defRPr/>
            </a:pPr>
            <a:r>
              <a:rPr lang="ru-RU" sz="6000" b="1" i="1" dirty="0" smtClean="0">
                <a:ln>
                  <a:solidFill>
                    <a:schemeClr val="accent5">
                      <a:lumMod val="75000"/>
                    </a:schemeClr>
                  </a:solidFill>
                </a:ln>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0" scaled="1"/>
                  <a:tileRect/>
                </a:gradFill>
                <a:effectLst>
                  <a:outerShdw blurRad="38100" dist="38100" dir="2700000" algn="tl">
                    <a:srgbClr val="000000">
                      <a:alpha val="43137"/>
                    </a:srgbClr>
                  </a:outerShdw>
                </a:effectLst>
                <a:latin typeface="Times New Roman" pitchFamily="18" charset="0"/>
                <a:cs typeface="Times New Roman" pitchFamily="18" charset="0"/>
              </a:rPr>
              <a:t>Самоанализ </a:t>
            </a:r>
          </a:p>
          <a:p>
            <a:pPr algn="ctr">
              <a:defRPr/>
            </a:pPr>
            <a:r>
              <a:rPr lang="ru-RU" sz="6000" b="1" i="1" dirty="0" smtClean="0">
                <a:ln>
                  <a:solidFill>
                    <a:schemeClr val="accent5">
                      <a:lumMod val="75000"/>
                    </a:schemeClr>
                  </a:solidFill>
                </a:ln>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0" scaled="1"/>
                  <a:tileRect/>
                </a:gradFill>
                <a:effectLst>
                  <a:outerShdw blurRad="38100" dist="38100" dir="2700000" algn="tl">
                    <a:srgbClr val="000000">
                      <a:alpha val="43137"/>
                    </a:srgbClr>
                  </a:outerShdw>
                </a:effectLst>
                <a:latin typeface="Times New Roman" pitchFamily="18" charset="0"/>
                <a:cs typeface="Times New Roman" pitchFamily="18" charset="0"/>
              </a:rPr>
              <a:t>     урока  по  </a:t>
            </a:r>
          </a:p>
          <a:p>
            <a:pPr algn="ctr">
              <a:defRPr/>
            </a:pPr>
            <a:r>
              <a:rPr lang="ru-RU" sz="6000" b="1" i="1" dirty="0" smtClean="0">
                <a:ln>
                  <a:solidFill>
                    <a:schemeClr val="accent5">
                      <a:lumMod val="75000"/>
                    </a:schemeClr>
                  </a:solidFill>
                </a:ln>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0" scaled="1"/>
                  <a:tileRect/>
                </a:gradFill>
                <a:effectLst>
                  <a:outerShdw blurRad="38100" dist="38100" dir="2700000" algn="tl">
                    <a:srgbClr val="000000">
                      <a:alpha val="43137"/>
                    </a:srgbClr>
                  </a:outerShdw>
                </a:effectLst>
                <a:latin typeface="Times New Roman" pitchFamily="18" charset="0"/>
                <a:cs typeface="Times New Roman" pitchFamily="18" charset="0"/>
              </a:rPr>
              <a:t>                      ФГОС.</a:t>
            </a:r>
            <a:endParaRPr lang="ru-RU" sz="6000" b="1" i="1" dirty="0">
              <a:ln>
                <a:solidFill>
                  <a:schemeClr val="accent5">
                    <a:lumMod val="75000"/>
                  </a:schemeClr>
                </a:solidFill>
              </a:ln>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0" scaled="1"/>
                <a:tileRect/>
              </a:gra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483" name="Rectangle 7"/>
          <p:cNvSpPr>
            <a:spLocks noChangeArrowheads="1"/>
          </p:cNvSpPr>
          <p:nvPr/>
        </p:nvSpPr>
        <p:spPr bwMode="auto">
          <a:xfrm>
            <a:off x="0" y="500063"/>
            <a:ext cx="642938" cy="554037"/>
          </a:xfrm>
          <a:prstGeom prst="rect">
            <a:avLst/>
          </a:prstGeom>
          <a:noFill/>
          <a:ln w="9525">
            <a:noFill/>
            <a:miter lim="800000"/>
            <a:headEnd/>
            <a:tailEnd/>
          </a:ln>
        </p:spPr>
        <p:txBody>
          <a:bodyPr anchor="ctr">
            <a:spAutoFit/>
          </a:bodyPr>
          <a:lstStyle/>
          <a:p>
            <a:r>
              <a:rPr lang="ru-RU" b="1" dirty="0">
                <a:solidFill>
                  <a:srgbClr val="000000"/>
                </a:solidFill>
              </a:rPr>
              <a:t>              </a:t>
            </a:r>
            <a:endParaRPr lang="ru-RU" sz="1200" b="1" dirty="0">
              <a:solidFill>
                <a:srgbClr val="000000"/>
              </a:solidFill>
            </a:endParaRPr>
          </a:p>
          <a:p>
            <a:r>
              <a:rPr lang="ru-RU" sz="1200" dirty="0">
                <a:solidFill>
                  <a:srgbClr val="000000"/>
                </a:solidFill>
              </a:rPr>
              <a:t> </a:t>
            </a:r>
            <a:endParaRPr lang="ru-RU" dirty="0">
              <a:solidFill>
                <a:srgbClr val="000000"/>
              </a:solidFill>
            </a:endParaRPr>
          </a:p>
        </p:txBody>
      </p:sp>
      <p:pic>
        <p:nvPicPr>
          <p:cNvPr id="6148" name="Picture 4" descr="http://school-chehov3.ucoz.ru/02.gif"/>
          <p:cNvPicPr>
            <a:picLocks noChangeAspect="1" noChangeArrowheads="1"/>
          </p:cNvPicPr>
          <p:nvPr/>
        </p:nvPicPr>
        <p:blipFill>
          <a:blip r:embed="rId2" cstate="print"/>
          <a:srcRect/>
          <a:stretch>
            <a:fillRect/>
          </a:stretch>
        </p:blipFill>
        <p:spPr bwMode="auto">
          <a:xfrm>
            <a:off x="539552" y="3068960"/>
            <a:ext cx="2830681" cy="338437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79512" y="2564904"/>
            <a:ext cx="8568952" cy="3168352"/>
          </a:xfrm>
        </p:spPr>
        <p:txBody>
          <a:bodyPr>
            <a:normAutofit lnSpcReduction="10000"/>
          </a:bodyPr>
          <a:lstStyle/>
          <a:p>
            <a:r>
              <a:rPr lang="ru-RU" sz="2600" b="1" i="1" dirty="0" smtClean="0"/>
              <a:t>- насколько структура урока соответствовала общей цели;</a:t>
            </a:r>
          </a:p>
          <a:p>
            <a:r>
              <a:rPr lang="ru-RU" dirty="0" smtClean="0"/>
              <a:t> </a:t>
            </a:r>
          </a:p>
          <a:p>
            <a:r>
              <a:rPr lang="ru-RU" sz="2600" b="1" i="1" dirty="0" smtClean="0"/>
              <a:t>-</a:t>
            </a:r>
            <a:r>
              <a:rPr lang="ru-RU" sz="2600" b="1" dirty="0" smtClean="0"/>
              <a:t> </a:t>
            </a:r>
            <a:r>
              <a:rPr lang="ru-RU" sz="2600" b="1" i="1" dirty="0" smtClean="0"/>
              <a:t>соответствие возможностям класса;</a:t>
            </a:r>
            <a:endParaRPr lang="ru-RU" sz="2600" b="1" dirty="0" smtClean="0"/>
          </a:p>
          <a:p>
            <a:r>
              <a:rPr lang="ru-RU" dirty="0" smtClean="0"/>
              <a:t> </a:t>
            </a:r>
          </a:p>
          <a:p>
            <a:r>
              <a:rPr lang="ru-RU" sz="2600" b="1" i="1" dirty="0" smtClean="0"/>
              <a:t>-</a:t>
            </a:r>
            <a:r>
              <a:rPr lang="ru-RU" sz="2600" b="1" dirty="0" smtClean="0"/>
              <a:t> </a:t>
            </a:r>
            <a:r>
              <a:rPr lang="ru-RU" sz="2600" b="1" i="1" dirty="0" smtClean="0"/>
              <a:t>анализ стиля отношений учителя и учащихся;</a:t>
            </a:r>
            <a:endParaRPr lang="ru-RU" sz="2600" b="1" dirty="0" smtClean="0"/>
          </a:p>
          <a:p>
            <a:r>
              <a:rPr lang="ru-RU" dirty="0" smtClean="0"/>
              <a:t> </a:t>
            </a:r>
          </a:p>
          <a:p>
            <a:r>
              <a:rPr lang="ru-RU" sz="2600" b="1" i="1" dirty="0" smtClean="0"/>
              <a:t>-</a:t>
            </a:r>
            <a:r>
              <a:rPr lang="ru-RU" sz="2600" b="1" dirty="0" smtClean="0"/>
              <a:t> </a:t>
            </a:r>
            <a:r>
              <a:rPr lang="ru-RU" sz="2600" b="1" i="1" dirty="0" smtClean="0"/>
              <a:t>влияние на конечный результат урока.</a:t>
            </a:r>
            <a:endParaRPr lang="ru-RU" sz="2600" b="1" dirty="0" smtClean="0"/>
          </a:p>
          <a:p>
            <a:endParaRPr lang="ru-RU" dirty="0"/>
          </a:p>
        </p:txBody>
      </p:sp>
      <p:sp>
        <p:nvSpPr>
          <p:cNvPr id="4" name="Заголовок 3"/>
          <p:cNvSpPr>
            <a:spLocks noGrp="1"/>
          </p:cNvSpPr>
          <p:nvPr>
            <p:ph type="title"/>
          </p:nvPr>
        </p:nvSpPr>
        <p:spPr>
          <a:xfrm>
            <a:off x="611560" y="188640"/>
            <a:ext cx="8075240" cy="18288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3600" dirty="0" smtClean="0">
                <a:solidFill>
                  <a:schemeClr val="accent2">
                    <a:lumMod val="50000"/>
                  </a:schemeClr>
                </a:solidFill>
              </a:rPr>
              <a:t>7</a:t>
            </a:r>
            <a:r>
              <a:rPr lang="ru-RU" dirty="0" smtClean="0">
                <a:solidFill>
                  <a:schemeClr val="accent2">
                    <a:lumMod val="50000"/>
                  </a:schemeClr>
                </a:solidFill>
              </a:rPr>
              <a:t>. Функциональный аспект</a:t>
            </a:r>
            <a:endParaRPr lang="ru-RU"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51520" y="2507786"/>
            <a:ext cx="8435280" cy="1509712"/>
          </a:xfrm>
        </p:spPr>
        <p:txBody>
          <a:bodyPr>
            <a:normAutofit fontScale="92500" lnSpcReduction="10000"/>
          </a:bodyPr>
          <a:lstStyle/>
          <a:p>
            <a:r>
              <a:rPr lang="ru-RU" sz="2600" b="1" i="1" dirty="0" smtClean="0"/>
              <a:t>Охарактеризовать  психологическую  атмосферу  урока, степень  доброжелательности, взаимной  заинтересованности всех  участников  урока,               характер  их общения.</a:t>
            </a:r>
          </a:p>
          <a:p>
            <a:endParaRPr lang="ru-RU" dirty="0"/>
          </a:p>
        </p:txBody>
      </p:sp>
      <p:pic>
        <p:nvPicPr>
          <p:cNvPr id="1026" name="Picture 2" descr="http://gou769.ucoz.ru/X1Saw1X/1/maloy.jpg"/>
          <p:cNvPicPr>
            <a:picLocks noChangeAspect="1" noChangeArrowheads="1"/>
          </p:cNvPicPr>
          <p:nvPr/>
        </p:nvPicPr>
        <p:blipFill>
          <a:blip r:embed="rId2" cstate="print"/>
          <a:srcRect/>
          <a:stretch>
            <a:fillRect/>
          </a:stretch>
        </p:blipFill>
        <p:spPr bwMode="auto">
          <a:xfrm>
            <a:off x="4067944" y="3789040"/>
            <a:ext cx="4790583" cy="2880320"/>
          </a:xfrm>
          <a:prstGeom prst="rect">
            <a:avLst/>
          </a:prstGeom>
          <a:noFill/>
        </p:spPr>
      </p:pic>
      <p:sp>
        <p:nvSpPr>
          <p:cNvPr id="5" name="Заголовок 3"/>
          <p:cNvSpPr>
            <a:spLocks noGrp="1"/>
          </p:cNvSpPr>
          <p:nvPr>
            <p:ph type="title"/>
          </p:nvPr>
        </p:nvSpPr>
        <p:spPr>
          <a:xfrm>
            <a:off x="467544" y="188640"/>
            <a:ext cx="8075612" cy="18288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3600" dirty="0" smtClean="0">
                <a:solidFill>
                  <a:schemeClr val="accent2">
                    <a:lumMod val="50000"/>
                  </a:schemeClr>
                </a:solidFill>
              </a:rPr>
              <a:t>8</a:t>
            </a:r>
            <a:r>
              <a:rPr lang="ru-RU" dirty="0" smtClean="0">
                <a:solidFill>
                  <a:schemeClr val="accent2">
                    <a:lumMod val="50000"/>
                  </a:schemeClr>
                </a:solidFill>
              </a:rPr>
              <a:t>. Психологический </a:t>
            </a:r>
            <a:br>
              <a:rPr lang="ru-RU" dirty="0" smtClean="0">
                <a:solidFill>
                  <a:schemeClr val="accent2">
                    <a:lumMod val="50000"/>
                  </a:schemeClr>
                </a:solidFill>
              </a:rPr>
            </a:br>
            <a:r>
              <a:rPr lang="ru-RU" dirty="0" smtClean="0">
                <a:solidFill>
                  <a:schemeClr val="accent2">
                    <a:lumMod val="50000"/>
                  </a:schemeClr>
                </a:solidFill>
              </a:rPr>
              <a:t>аспект</a:t>
            </a:r>
            <a:endParaRPr lang="ru-RU"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95536" y="2852936"/>
            <a:ext cx="8291264" cy="3585510"/>
          </a:xfrm>
        </p:spPr>
        <p:txBody>
          <a:bodyPr>
            <a:normAutofit/>
          </a:bodyPr>
          <a:lstStyle/>
          <a:p>
            <a:r>
              <a:rPr lang="ru-RU" sz="2600" b="1" i="1" dirty="0" smtClean="0"/>
              <a:t>-</a:t>
            </a:r>
            <a:r>
              <a:rPr lang="ru-RU" sz="2600" b="1" dirty="0" smtClean="0"/>
              <a:t> </a:t>
            </a:r>
            <a:r>
              <a:rPr lang="ru-RU" sz="2600" b="1" i="1" dirty="0" smtClean="0"/>
              <a:t>формирование универсальных учебных действий на уроке;</a:t>
            </a:r>
          </a:p>
          <a:p>
            <a:endParaRPr lang="ru-RU" sz="800" dirty="0" smtClean="0"/>
          </a:p>
          <a:p>
            <a:r>
              <a:rPr lang="ru-RU" sz="2600" b="1" i="1" dirty="0" smtClean="0"/>
              <a:t>-</a:t>
            </a:r>
            <a:r>
              <a:rPr lang="ru-RU" sz="2600" b="1" dirty="0" smtClean="0"/>
              <a:t> </a:t>
            </a:r>
            <a:r>
              <a:rPr lang="ru-RU" sz="2600" b="1" i="1" dirty="0" smtClean="0"/>
              <a:t>определение разрыва между общей целью урока и результатами урока;</a:t>
            </a:r>
          </a:p>
          <a:p>
            <a:endParaRPr lang="ru-RU" sz="800" dirty="0" smtClean="0"/>
          </a:p>
          <a:p>
            <a:r>
              <a:rPr lang="ru-RU" sz="2600" b="1" i="1" dirty="0" smtClean="0"/>
              <a:t>-</a:t>
            </a:r>
            <a:r>
              <a:rPr lang="ru-RU" sz="2600" b="1" dirty="0" smtClean="0"/>
              <a:t> </a:t>
            </a:r>
            <a:r>
              <a:rPr lang="ru-RU" sz="2600" b="1" i="1" dirty="0" smtClean="0"/>
              <a:t>причины разрыва;</a:t>
            </a:r>
          </a:p>
          <a:p>
            <a:endParaRPr lang="ru-RU" sz="800" dirty="0" smtClean="0"/>
          </a:p>
          <a:p>
            <a:r>
              <a:rPr lang="ru-RU" sz="2600" b="1" i="1" dirty="0" smtClean="0"/>
              <a:t>-</a:t>
            </a:r>
            <a:r>
              <a:rPr lang="ru-RU" sz="2600" b="1" dirty="0" smtClean="0"/>
              <a:t> </a:t>
            </a:r>
            <a:r>
              <a:rPr lang="ru-RU" sz="2600" b="1" i="1" dirty="0" smtClean="0"/>
              <a:t>выводы и самооценка.</a:t>
            </a:r>
            <a:endParaRPr lang="ru-RU" sz="2600" b="1" dirty="0" smtClean="0"/>
          </a:p>
        </p:txBody>
      </p:sp>
      <p:sp>
        <p:nvSpPr>
          <p:cNvPr id="4" name="Заголовок 3"/>
          <p:cNvSpPr>
            <a:spLocks noGrp="1"/>
          </p:cNvSpPr>
          <p:nvPr>
            <p:ph type="title"/>
          </p:nvPr>
        </p:nvSpPr>
        <p:spPr>
          <a:xfrm>
            <a:off x="395536" y="188640"/>
            <a:ext cx="8291264" cy="237626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3600" dirty="0" smtClean="0">
                <a:solidFill>
                  <a:schemeClr val="accent2">
                    <a:lumMod val="50000"/>
                  </a:schemeClr>
                </a:solidFill>
              </a:rPr>
              <a:t>9. </a:t>
            </a:r>
            <a:r>
              <a:rPr lang="ru-RU" dirty="0" smtClean="0">
                <a:solidFill>
                  <a:schemeClr val="accent2">
                    <a:lumMod val="50000"/>
                  </a:schemeClr>
                </a:solidFill>
              </a:rPr>
              <a:t>Аспект оценки конечного результата урока</a:t>
            </a:r>
            <a:endParaRPr lang="ru-RU"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11560" y="2507786"/>
            <a:ext cx="8075240" cy="1209246"/>
          </a:xfrm>
        </p:spPr>
        <p:txBody>
          <a:bodyPr>
            <a:normAutofit fontScale="77500" lnSpcReduction="20000"/>
          </a:bodyPr>
          <a:lstStyle/>
          <a:p>
            <a:r>
              <a:rPr lang="en-US" sz="3300" dirty="0" smtClean="0">
                <a:solidFill>
                  <a:srgbClr val="660066"/>
                </a:solidFill>
              </a:rPr>
              <a:t>~ </a:t>
            </a:r>
            <a:r>
              <a:rPr lang="ru-RU" sz="3300" dirty="0" smtClean="0">
                <a:solidFill>
                  <a:srgbClr val="660066"/>
                </a:solidFill>
              </a:rPr>
              <a:t>настроение учителя после урока;</a:t>
            </a:r>
          </a:p>
          <a:p>
            <a:r>
              <a:rPr lang="en-US" sz="3300" dirty="0" smtClean="0">
                <a:solidFill>
                  <a:srgbClr val="660066"/>
                </a:solidFill>
              </a:rPr>
              <a:t>    ~</a:t>
            </a:r>
            <a:r>
              <a:rPr lang="ru-RU" sz="3300" dirty="0" smtClean="0">
                <a:solidFill>
                  <a:srgbClr val="660066"/>
                </a:solidFill>
              </a:rPr>
              <a:t> что можно поставить себе в плюсы, </a:t>
            </a:r>
          </a:p>
          <a:p>
            <a:r>
              <a:rPr lang="ru-RU" sz="3300" dirty="0" smtClean="0">
                <a:solidFill>
                  <a:srgbClr val="660066"/>
                </a:solidFill>
              </a:rPr>
              <a:t>                                                            а что в минусы?</a:t>
            </a:r>
          </a:p>
          <a:p>
            <a:pPr>
              <a:buFont typeface="Wingdings" pitchFamily="2" charset="2"/>
              <a:buChar char="v"/>
            </a:pPr>
            <a:endParaRPr lang="ru-RU" dirty="0">
              <a:solidFill>
                <a:srgbClr val="660066"/>
              </a:solidFill>
            </a:endParaRPr>
          </a:p>
        </p:txBody>
      </p:sp>
      <p:pic>
        <p:nvPicPr>
          <p:cNvPr id="27650" name="Picture 2" descr="http://img1.liveinternet.ru/images/attach/c/5/84/920/84920827_4783955_prod176_maxi.jpg"/>
          <p:cNvPicPr>
            <a:picLocks noChangeAspect="1" noChangeArrowheads="1"/>
          </p:cNvPicPr>
          <p:nvPr/>
        </p:nvPicPr>
        <p:blipFill>
          <a:blip r:embed="rId2" cstate="print"/>
          <a:srcRect/>
          <a:stretch>
            <a:fillRect/>
          </a:stretch>
        </p:blipFill>
        <p:spPr bwMode="auto">
          <a:xfrm>
            <a:off x="467545" y="3356992"/>
            <a:ext cx="4464496" cy="2883050"/>
          </a:xfrm>
          <a:prstGeom prst="rect">
            <a:avLst/>
          </a:prstGeom>
          <a:noFill/>
        </p:spPr>
      </p:pic>
      <p:sp>
        <p:nvSpPr>
          <p:cNvPr id="5" name="Заголовок 3"/>
          <p:cNvSpPr>
            <a:spLocks noGrp="1"/>
          </p:cNvSpPr>
          <p:nvPr>
            <p:ph type="title"/>
          </p:nvPr>
        </p:nvSpPr>
        <p:spPr>
          <a:xfrm>
            <a:off x="683568" y="188640"/>
            <a:ext cx="8002587" cy="18288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3600" dirty="0" smtClean="0">
                <a:solidFill>
                  <a:schemeClr val="accent2">
                    <a:lumMod val="50000"/>
                  </a:schemeClr>
                </a:solidFill>
              </a:rPr>
              <a:t>10</a:t>
            </a:r>
            <a:r>
              <a:rPr lang="ru-RU" dirty="0" smtClean="0">
                <a:solidFill>
                  <a:schemeClr val="accent2">
                    <a:lumMod val="50000"/>
                  </a:schemeClr>
                </a:solidFill>
              </a:rPr>
              <a:t>. Эмоциональное </a:t>
            </a:r>
            <a:br>
              <a:rPr lang="ru-RU" dirty="0" smtClean="0">
                <a:solidFill>
                  <a:schemeClr val="accent2">
                    <a:lumMod val="50000"/>
                  </a:schemeClr>
                </a:solidFill>
              </a:rPr>
            </a:br>
            <a:r>
              <a:rPr lang="ru-RU" dirty="0" smtClean="0">
                <a:solidFill>
                  <a:schemeClr val="accent2">
                    <a:lumMod val="50000"/>
                  </a:schemeClr>
                </a:solidFill>
              </a:rPr>
              <a:t>состояние</a:t>
            </a:r>
            <a:endParaRPr lang="ru-RU"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0"/>
            <a:ext cx="8075240" cy="1340768"/>
          </a:xfrm>
        </p:spPr>
        <p:txBody>
          <a:bodyPr/>
          <a:lstStyle/>
          <a:p>
            <a:r>
              <a:rPr lang="ru-RU" sz="2400" dirty="0" smtClean="0">
                <a:effectLst>
                  <a:outerShdw blurRad="38100" dist="38100" dir="2700000" algn="tl">
                    <a:srgbClr val="000000">
                      <a:alpha val="43137"/>
                    </a:srgbClr>
                  </a:outerShdw>
                </a:effectLst>
              </a:rPr>
              <a:t/>
            </a:r>
            <a:br>
              <a:rPr lang="ru-RU" sz="2400" dirty="0" smtClean="0">
                <a:effectLst>
                  <a:outerShdw blurRad="38100" dist="38100" dir="2700000" algn="tl">
                    <a:srgbClr val="000000">
                      <a:alpha val="43137"/>
                    </a:srgbClr>
                  </a:outerShdw>
                </a:effectLst>
              </a:rPr>
            </a:br>
            <a:r>
              <a:rPr lang="ru-RU" sz="2400" dirty="0" smtClean="0">
                <a:effectLst>
                  <a:outerShdw blurRad="38100" dist="38100" dir="2700000" algn="tl">
                    <a:srgbClr val="000000">
                      <a:alpha val="43137"/>
                    </a:srgbClr>
                  </a:outerShdw>
                </a:effectLst>
              </a:rPr>
              <a:t/>
            </a:r>
            <a:br>
              <a:rPr lang="ru-RU" sz="2400" dirty="0" smtClean="0">
                <a:effectLst>
                  <a:outerShdw blurRad="38100" dist="38100" dir="2700000" algn="tl">
                    <a:srgbClr val="000000">
                      <a:alpha val="43137"/>
                    </a:srgbClr>
                  </a:outerShdw>
                </a:effectLst>
              </a:rPr>
            </a:br>
            <a:r>
              <a:rPr lang="ru-RU" sz="2400" dirty="0" smtClean="0">
                <a:effectLst>
                  <a:outerShdw blurRad="38100" dist="38100" dir="2700000" algn="tl">
                    <a:srgbClr val="000000">
                      <a:alpha val="43137"/>
                    </a:srgbClr>
                  </a:outerShdw>
                </a:effectLst>
              </a:rPr>
              <a:t>САМОАНАЛИЗ УРОКА ПО ФГОС (1 ВАРИАНТ)</a:t>
            </a:r>
            <a:r>
              <a:rPr lang="ru-RU" dirty="0" smtClean="0"/>
              <a:t/>
            </a:r>
            <a:br>
              <a:rPr lang="ru-RU" dirty="0" smtClean="0"/>
            </a:br>
            <a:endParaRPr lang="ru-RU" dirty="0"/>
          </a:p>
        </p:txBody>
      </p:sp>
      <p:sp>
        <p:nvSpPr>
          <p:cNvPr id="3" name="Текст 2"/>
          <p:cNvSpPr>
            <a:spLocks noGrp="1"/>
          </p:cNvSpPr>
          <p:nvPr>
            <p:ph type="body" idx="1"/>
          </p:nvPr>
        </p:nvSpPr>
        <p:spPr>
          <a:xfrm>
            <a:off x="251520" y="692696"/>
            <a:ext cx="8640960" cy="6165304"/>
          </a:xfrm>
        </p:spPr>
        <p:txBody>
          <a:bodyPr>
            <a:normAutofit fontScale="92500" lnSpcReduction="20000"/>
          </a:bodyPr>
          <a:lstStyle/>
          <a:p>
            <a:r>
              <a:rPr lang="ru-RU" dirty="0" smtClean="0"/>
              <a:t>Каково место данного урока в теме? Как данный урок связан с предыдущим, как работает на последующие уроки?</a:t>
            </a:r>
          </a:p>
          <a:p>
            <a:r>
              <a:rPr lang="ru-RU" dirty="0" smtClean="0"/>
              <a:t>Каковы цель и задачи урока (образовательная, воспитательная, развивающая)? Какой результат хотелось получить к концу урока?</a:t>
            </a:r>
          </a:p>
          <a:p>
            <a:r>
              <a:rPr lang="ru-RU" dirty="0" smtClean="0"/>
              <a:t>Насколько удачно было отобрано содержание урока в соответствии с поставленной целью?</a:t>
            </a:r>
          </a:p>
          <a:p>
            <a:r>
              <a:rPr lang="ru-RU" dirty="0" smtClean="0"/>
              <a:t>Можно ли считать, что избранное сочетание методов (изложения знаний, закрепления, контроля, стимулирования деятельности), приемов и средств обучения является на уроке оптимальным для данного класса?</a:t>
            </a:r>
          </a:p>
          <a:p>
            <a:r>
              <a:rPr lang="ru-RU" dirty="0" smtClean="0"/>
              <a:t>Рационально ли было распределено время на этапы урока?</a:t>
            </a:r>
          </a:p>
          <a:p>
            <a:r>
              <a:rPr lang="ru-RU" dirty="0" smtClean="0"/>
              <a:t>Логичны ли были "связки" между этапами урока?</a:t>
            </a:r>
          </a:p>
          <a:p>
            <a:r>
              <a:rPr lang="ru-RU" dirty="0" smtClean="0"/>
              <a:t>Какую роль сыграли наглядные пособия в достижении поставленной цели?</a:t>
            </a:r>
          </a:p>
          <a:p>
            <a:r>
              <a:rPr lang="ru-RU" dirty="0" smtClean="0"/>
              <a:t>Насколько удачно осуществлялся на уроке контроль за качеством усвоения знаний, умений и коррекция?</a:t>
            </a:r>
          </a:p>
          <a:p>
            <a:r>
              <a:rPr lang="ru-RU" dirty="0" smtClean="0"/>
              <a:t>Правильно ли определен объем и содержание домашнего задания с учетом цели, особенностей класса и качества усвоения материала на уроке?</a:t>
            </a:r>
          </a:p>
          <a:p>
            <a:r>
              <a:rPr lang="ru-RU" dirty="0" smtClean="0"/>
              <a:t>Психологическая атмосфера урока. Получили ли учащиеся удовлетворение от урока?</a:t>
            </a:r>
          </a:p>
          <a:p>
            <a:r>
              <a:rPr lang="ru-RU" dirty="0" smtClean="0"/>
              <a:t>Как Вы сами оцениваете результаты своего урока? Удалось ли реализовать все поставленные задачи урока? Если не удалось, то почему? По лучили ли удовлетворение от урока? Что стоит исправить? Над чем нужно еще поработать?</a:t>
            </a:r>
          </a:p>
          <a:p>
            <a:r>
              <a:rPr lang="ru-RU" dirty="0" smtClean="0"/>
              <a:t/>
            </a:r>
            <a:br>
              <a:rPr lang="ru-RU" dirty="0" smtClean="0"/>
            </a:br>
            <a:endParaRPr lang="ru-RU" dirty="0" smtClean="0"/>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19256" cy="1412776"/>
          </a:xfrm>
        </p:spPr>
        <p:txBody>
          <a:bodyPr/>
          <a:lstStyle/>
          <a:p>
            <a:r>
              <a:rPr lang="ru-RU" sz="2800" dirty="0" smtClean="0"/>
              <a:t>САМОАНАЛИЗ УРОКА ПО ФГОС ВАРИАНТ 2.</a:t>
            </a:r>
            <a:r>
              <a:rPr lang="ru-RU" dirty="0" smtClean="0"/>
              <a:t/>
            </a:r>
            <a:br>
              <a:rPr lang="ru-RU" dirty="0" smtClean="0"/>
            </a:br>
            <a:endParaRPr lang="ru-RU" dirty="0"/>
          </a:p>
        </p:txBody>
      </p:sp>
      <p:sp>
        <p:nvSpPr>
          <p:cNvPr id="3" name="Текст 2"/>
          <p:cNvSpPr>
            <a:spLocks noGrp="1"/>
          </p:cNvSpPr>
          <p:nvPr>
            <p:ph type="body" idx="1"/>
          </p:nvPr>
        </p:nvSpPr>
        <p:spPr>
          <a:xfrm>
            <a:off x="251520" y="836712"/>
            <a:ext cx="8640960" cy="6021288"/>
          </a:xfrm>
        </p:spPr>
        <p:txBody>
          <a:bodyPr>
            <a:normAutofit fontScale="77500" lnSpcReduction="20000"/>
          </a:bodyPr>
          <a:lstStyle/>
          <a:p>
            <a:r>
              <a:rPr lang="ru-RU" dirty="0" smtClean="0"/>
              <a:t>Сегодняшний урок … (№) в системе уроков по теме (разделу) ….</a:t>
            </a:r>
          </a:p>
          <a:p>
            <a:r>
              <a:rPr lang="ru-RU" dirty="0" smtClean="0"/>
              <a:t>Его цель – …, к обучающим задачам урока я отнесла … , к воспитательным – … , урок был также призван способствовать развитию у учащихся ….</a:t>
            </a:r>
          </a:p>
          <a:p>
            <a:r>
              <a:rPr lang="ru-RU" dirty="0" smtClean="0"/>
              <a:t>В данном классе … , поэтому я … .</a:t>
            </a:r>
          </a:p>
          <a:p>
            <a:r>
              <a:rPr lang="ru-RU" dirty="0" smtClean="0"/>
              <a:t>Это по типу … урок, он включал в себя … этапов: …. Основным этапом был … , задачи … этапа – … , а … этапа – … .</a:t>
            </a:r>
          </a:p>
          <a:p>
            <a:r>
              <a:rPr lang="ru-RU" dirty="0" smtClean="0"/>
              <a:t>При проведении урока я ориентировалась на принципы обучения: ….</a:t>
            </a:r>
          </a:p>
          <a:p>
            <a:r>
              <a:rPr lang="ru-RU" dirty="0" smtClean="0"/>
              <a:t>Чтобы решить цель урока, я подобрала … (содержание: примеры, вопросы, задание).</a:t>
            </a:r>
          </a:p>
          <a:p>
            <a:r>
              <a:rPr lang="ru-RU" dirty="0" smtClean="0"/>
              <a:t>Материал урока оказался … (сложным, легким, интересным для учащихся).</a:t>
            </a:r>
          </a:p>
          <a:p>
            <a:r>
              <a:rPr lang="ru-RU" dirty="0" smtClean="0"/>
              <a:t>На …этапе урока я использовала … (какие?) методы обучения, потому что …. На этапе … – … (какие?) методы.</a:t>
            </a:r>
          </a:p>
          <a:p>
            <a:r>
              <a:rPr lang="ru-RU" dirty="0" smtClean="0"/>
              <a:t>В ходе урока на … этапе была организована … (индивидуальная, фронтальная, групповая, коллективная), а на … этапе … работа учащихся, потому что ….</a:t>
            </a:r>
          </a:p>
          <a:p>
            <a:r>
              <a:rPr lang="ru-RU" dirty="0" smtClean="0"/>
              <a:t>Задания … были ориентированы на развитие … учащихся.</a:t>
            </a:r>
          </a:p>
          <a:p>
            <a:r>
              <a:rPr lang="ru-RU" dirty="0" smtClean="0"/>
              <a:t>Руководство учителя при выполнении … заданий было … (пооперационным, инструктирующим), потому что ….</a:t>
            </a:r>
          </a:p>
          <a:p>
            <a:r>
              <a:rPr lang="ru-RU" dirty="0" smtClean="0"/>
              <a:t>Учащиеся имели возможность выбора ….</a:t>
            </a:r>
          </a:p>
          <a:p>
            <a:r>
              <a:rPr lang="ru-RU" dirty="0" smtClean="0"/>
              <a:t>Мне (не) удалось уложиться по времени. Распределение времени было …. Темп урока ….</a:t>
            </a:r>
          </a:p>
          <a:p>
            <a:r>
              <a:rPr lang="ru-RU" dirty="0" smtClean="0"/>
              <a:t>Мне было … (легко …) вести урок, ученики … включались в работу …. Меня порадовали … , удивили … , огорчили … (кто из учащихся?), потому что ….</a:t>
            </a:r>
          </a:p>
          <a:p>
            <a:r>
              <a:rPr lang="ru-RU" dirty="0" smtClean="0"/>
              <a:t>Записи на доске …. Наглядный материал (другие средства обучения) ….</a:t>
            </a:r>
          </a:p>
          <a:p>
            <a:r>
              <a:rPr lang="ru-RU" dirty="0" smtClean="0"/>
              <a:t>Цель урока можно считать: …, план урока: …, материал …; я полагаю, что (все) научились …, потому что ….</a:t>
            </a:r>
          </a:p>
          <a:p>
            <a:r>
              <a:rPr lang="ru-RU" dirty="0" smtClean="0"/>
              <a:t>Домашнее задание (не) вызовет затруднения у … учеников, потому что ….</a:t>
            </a:r>
          </a:p>
          <a:p>
            <a:r>
              <a:rPr lang="ru-RU" dirty="0" smtClean="0"/>
              <a:t>В целом урок можно считать ….</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Rectangle 7"/>
          <p:cNvSpPr>
            <a:spLocks noChangeArrowheads="1"/>
          </p:cNvSpPr>
          <p:nvPr/>
        </p:nvSpPr>
        <p:spPr bwMode="auto">
          <a:xfrm>
            <a:off x="251520" y="239743"/>
            <a:ext cx="8712968" cy="1323439"/>
          </a:xfrm>
          <a:prstGeom prst="rect">
            <a:avLst/>
          </a:prstGeom>
          <a:noFill/>
          <a:ln w="9525">
            <a:solidFill>
              <a:srgbClr val="660066"/>
            </a:solidFill>
            <a:prstDash val="sysDot"/>
            <a:miter lim="800000"/>
            <a:headEnd/>
            <a:tailEnd/>
          </a:ln>
          <a:effectLst/>
          <a:scene3d>
            <a:camera prst="orthographicFront"/>
            <a:lightRig rig="threePt" dir="t"/>
          </a:scene3d>
          <a:sp3d>
            <a:bevelT/>
          </a:sp3d>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1" i="1" strike="noStrike" cap="none" normalizeH="0" baseline="0" dirty="0" smtClean="0">
                <a:ln>
                  <a:solidFill>
                    <a:srgbClr val="660066"/>
                  </a:solidFill>
                </a:ln>
                <a:solidFill>
                  <a:srgbClr val="0033CC"/>
                </a:solidFill>
                <a:ea typeface="Times New Roman" pitchFamily="18" charset="0"/>
                <a:cs typeface="Arial" pitchFamily="34" charset="0"/>
              </a:rPr>
              <a:t>Самоанализ урока – средство</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1" i="1" strike="noStrike" cap="none" normalizeH="0" baseline="0" dirty="0" smtClean="0">
                <a:ln>
                  <a:solidFill>
                    <a:srgbClr val="660066"/>
                  </a:solidFill>
                </a:ln>
                <a:solidFill>
                  <a:srgbClr val="0033CC"/>
                </a:solidFill>
                <a:ea typeface="Times New Roman" pitchFamily="18" charset="0"/>
                <a:cs typeface="Arial" pitchFamily="34" charset="0"/>
              </a:rPr>
              <a:t> самосовершенствования </a:t>
            </a:r>
            <a:r>
              <a:rPr kumimoji="0" lang="ru-RU" sz="4000" b="1" i="1" strike="noStrike" cap="none" normalizeH="0" dirty="0" smtClean="0">
                <a:ln>
                  <a:solidFill>
                    <a:srgbClr val="660066"/>
                  </a:solidFill>
                </a:ln>
                <a:solidFill>
                  <a:srgbClr val="0033CC"/>
                </a:solidFill>
                <a:ea typeface="Times New Roman" pitchFamily="18" charset="0"/>
                <a:cs typeface="Arial" pitchFamily="34" charset="0"/>
              </a:rPr>
              <a:t>  </a:t>
            </a:r>
            <a:r>
              <a:rPr kumimoji="0" lang="ru-RU" sz="4000" b="1" i="1" strike="noStrike" cap="none" normalizeH="0" baseline="0" dirty="0" smtClean="0">
                <a:ln>
                  <a:solidFill>
                    <a:srgbClr val="660066"/>
                  </a:solidFill>
                </a:ln>
                <a:solidFill>
                  <a:srgbClr val="0033CC"/>
                </a:solidFill>
                <a:ea typeface="Times New Roman" pitchFamily="18" charset="0"/>
                <a:cs typeface="Arial" pitchFamily="34" charset="0"/>
              </a:rPr>
              <a:t>учителя</a:t>
            </a:r>
            <a:endParaRPr kumimoji="0" lang="ru-RU" sz="4000" b="0" i="0" strike="noStrike" cap="none" normalizeH="0" baseline="0" dirty="0" smtClean="0">
              <a:ln>
                <a:solidFill>
                  <a:srgbClr val="660066"/>
                </a:solidFill>
              </a:ln>
              <a:solidFill>
                <a:schemeClr val="tx1"/>
              </a:solidFill>
              <a:cs typeface="Arial" pitchFamily="34" charset="0"/>
            </a:endParaRPr>
          </a:p>
        </p:txBody>
      </p:sp>
      <p:pic>
        <p:nvPicPr>
          <p:cNvPr id="1035" name="Picture 11" descr="http://zapartoj.my1.ru/zastavka.gif"/>
          <p:cNvPicPr>
            <a:picLocks noChangeAspect="1" noChangeArrowheads="1"/>
          </p:cNvPicPr>
          <p:nvPr/>
        </p:nvPicPr>
        <p:blipFill>
          <a:blip r:embed="rId2" cstate="print"/>
          <a:srcRect/>
          <a:stretch>
            <a:fillRect/>
          </a:stretch>
        </p:blipFill>
        <p:spPr bwMode="auto">
          <a:xfrm>
            <a:off x="4932040" y="3501008"/>
            <a:ext cx="3905250" cy="3200401"/>
          </a:xfrm>
          <a:prstGeom prst="rect">
            <a:avLst/>
          </a:prstGeom>
          <a:noFill/>
        </p:spPr>
      </p:pic>
      <p:pic>
        <p:nvPicPr>
          <p:cNvPr id="1041" name="Picture 17" descr="http://oprezi.ru/fl/image.raw?view=image&amp;type=img&amp;id=16"/>
          <p:cNvPicPr>
            <a:picLocks noChangeAspect="1" noChangeArrowheads="1"/>
          </p:cNvPicPr>
          <p:nvPr/>
        </p:nvPicPr>
        <p:blipFill>
          <a:blip r:embed="rId3" cstate="print"/>
          <a:srcRect/>
          <a:stretch>
            <a:fillRect/>
          </a:stretch>
        </p:blipFill>
        <p:spPr bwMode="auto">
          <a:xfrm>
            <a:off x="1243523" y="1628800"/>
            <a:ext cx="3269812" cy="4608512"/>
          </a:xfrm>
          <a:prstGeom prst="rect">
            <a:avLst/>
          </a:prstGeom>
          <a:noFill/>
        </p:spPr>
      </p:pic>
    </p:spTree>
  </p:cSld>
  <p:clrMapOvr>
    <a:masterClrMapping/>
  </p:clrMapOvr>
  <p:transition>
    <p:check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txBox="1">
            <a:spLocks/>
          </p:cNvSpPr>
          <p:nvPr/>
        </p:nvSpPr>
        <p:spPr>
          <a:xfrm>
            <a:off x="395536" y="980728"/>
            <a:ext cx="8291264" cy="4536504"/>
          </a:xfrm>
          <a:prstGeom prst="roundRect">
            <a:avLst/>
          </a:prstGeom>
        </p:spPr>
        <p:style>
          <a:lnRef idx="0">
            <a:schemeClr val="accent1"/>
          </a:lnRef>
          <a:fillRef idx="3">
            <a:schemeClr val="accent1"/>
          </a:fillRef>
          <a:effectRef idx="3">
            <a:schemeClr val="accent1"/>
          </a:effectRef>
          <a:fontRef idx="minor">
            <a:schemeClr val="lt1"/>
          </a:fontRef>
        </p:style>
        <p:txBody>
          <a:bodyPr vert="horz" bIns="0" rtlCol="0" anchor="ctr">
            <a:noAutofit/>
            <a:scene3d>
              <a:camera prst="orthographicFront"/>
              <a:lightRig rig="soft" dir="t">
                <a:rot lat="0" lon="0" rev="17220000"/>
              </a:lightRig>
            </a:scene3d>
            <a:sp3d prstMaterial="softEdge">
              <a:bevelT w="38100" h="38100"/>
              <a:contourClr>
                <a:schemeClr val="tx2">
                  <a:shade val="50000"/>
                </a:schemeClr>
              </a:contourClr>
            </a:sp3d>
          </a:bodyPr>
          <a:lstStyle/>
          <a:p>
            <a:pPr lvl="0" algn="ctr">
              <a:spcBef>
                <a:spcPct val="0"/>
              </a:spcBef>
            </a:pPr>
            <a:r>
              <a:rPr lang="ru-RU" sz="8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СПАСИБО</a:t>
            </a:r>
            <a:br>
              <a:rPr lang="ru-RU" sz="8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ru-RU" sz="8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ЗА  ВНИМАНИЕ</a:t>
            </a:r>
            <a:endParaRPr kumimoji="0" lang="ru-RU" sz="8000" b="1" i="0" u="none" strike="noStrike" kern="1200" cap="none" spc="0" normalizeH="0" baseline="0" noProof="0" dirty="0">
              <a:ln w="6350">
                <a:noFill/>
              </a:ln>
              <a:solidFill>
                <a:schemeClr val="accent2">
                  <a:lumMod val="50000"/>
                </a:schemeClr>
              </a:solidFill>
              <a:effectLst>
                <a:outerShdw blurRad="114300" dist="101600" dir="2700000" algn="tl" rotWithShape="0">
                  <a:srgbClr val="000000">
                    <a:alpha val="40000"/>
                  </a:srgbClr>
                </a:outerShdw>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95536" y="260648"/>
            <a:ext cx="8568952" cy="809600"/>
          </a:xfrm>
        </p:spPr>
        <p:txBody>
          <a:bodyPr/>
          <a:lstStyle/>
          <a:p>
            <a:pPr algn="ctr"/>
            <a:r>
              <a:rPr lang="ru-RU" sz="6000" i="1" dirty="0" smtClean="0">
                <a:ln w="1905">
                  <a:solidFill>
                    <a:srgbClr val="0033CC"/>
                  </a:solidFill>
                </a:ln>
                <a:solidFill>
                  <a:srgbClr val="660066"/>
                </a:solidFill>
                <a:effectLst/>
              </a:rPr>
              <a:t>Самоанализ  урока</a:t>
            </a:r>
            <a:endParaRPr lang="ru-RU" sz="6000" i="1" dirty="0">
              <a:ln w="1905">
                <a:solidFill>
                  <a:srgbClr val="0033CC"/>
                </a:solidFill>
              </a:ln>
              <a:solidFill>
                <a:srgbClr val="660066"/>
              </a:solidFill>
              <a:effectLst/>
            </a:endParaRPr>
          </a:p>
        </p:txBody>
      </p:sp>
      <p:sp>
        <p:nvSpPr>
          <p:cNvPr id="5" name="Текст 4"/>
          <p:cNvSpPr>
            <a:spLocks noGrp="1"/>
          </p:cNvSpPr>
          <p:nvPr>
            <p:ph type="body" idx="1"/>
          </p:nvPr>
        </p:nvSpPr>
        <p:spPr>
          <a:xfrm>
            <a:off x="179512" y="1124744"/>
            <a:ext cx="8712968" cy="4968552"/>
          </a:xfrm>
        </p:spPr>
        <p:txBody>
          <a:bodyPr>
            <a:normAutofit lnSpcReduction="10000"/>
          </a:bodyPr>
          <a:lstStyle/>
          <a:p>
            <a:pPr>
              <a:lnSpc>
                <a:spcPct val="150000"/>
              </a:lnSpc>
            </a:pPr>
            <a:r>
              <a:rPr lang="ru-RU" sz="3200" b="1" i="1" dirty="0" smtClean="0">
                <a:solidFill>
                  <a:srgbClr val="002060"/>
                </a:solidFill>
              </a:rPr>
              <a:t>это  мысленное  разложение   проведенного  урока  на  его  составляющие  с  глубоким проникновением  в  их  сущность, задачи с целью  оценить конечный  результат своей деятельности   путем   сравнения запланированного с осуществленным, учитывая успехи и продвижения учащихся. </a:t>
            </a:r>
            <a:endParaRPr lang="ru-RU" sz="3200" b="1" i="1"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95536" y="1628800"/>
            <a:ext cx="8496944" cy="5040560"/>
          </a:xfrm>
        </p:spPr>
        <p:txBody>
          <a:bodyPr>
            <a:normAutofit fontScale="32500" lnSpcReduction="20000"/>
          </a:bodyPr>
          <a:lstStyle/>
          <a:p>
            <a:r>
              <a:rPr lang="ru-RU" sz="8000" b="1" i="1" dirty="0" smtClean="0">
                <a:ln w="1905"/>
                <a:solidFill>
                  <a:srgbClr val="660066"/>
                </a:solidFill>
                <a:effectLst>
                  <a:innerShdw blurRad="69850" dist="43180" dir="5400000">
                    <a:srgbClr val="000000">
                      <a:alpha val="65000"/>
                    </a:srgbClr>
                  </a:innerShdw>
                </a:effectLst>
              </a:rPr>
              <a:t>-</a:t>
            </a:r>
            <a:r>
              <a:rPr lang="ru-RU" sz="8000" b="1" dirty="0" smtClean="0">
                <a:ln w="1905"/>
                <a:solidFill>
                  <a:srgbClr val="660066"/>
                </a:solidFill>
                <a:effectLst>
                  <a:innerShdw blurRad="69850" dist="43180" dir="5400000">
                    <a:srgbClr val="000000">
                      <a:alpha val="65000"/>
                    </a:srgbClr>
                  </a:innerShdw>
                </a:effectLst>
              </a:rPr>
              <a:t> </a:t>
            </a:r>
            <a:r>
              <a:rPr lang="ru-RU" sz="8000" b="1" i="1" dirty="0" smtClean="0">
                <a:ln w="1905"/>
                <a:solidFill>
                  <a:srgbClr val="660066"/>
                </a:solidFill>
                <a:effectLst>
                  <a:innerShdw blurRad="69850" dist="43180" dir="5400000">
                    <a:srgbClr val="000000">
                      <a:alpha val="65000"/>
                    </a:srgbClr>
                  </a:innerShdw>
                </a:effectLst>
              </a:rPr>
              <a:t>правильно формулировать и ставить цели </a:t>
            </a:r>
            <a:r>
              <a:rPr lang="ru-RU" sz="8000" b="1" i="1" dirty="0" smtClean="0">
                <a:solidFill>
                  <a:schemeClr val="tx1">
                    <a:lumMod val="85000"/>
                    <a:lumOff val="15000"/>
                  </a:schemeClr>
                </a:solidFill>
              </a:rPr>
              <a:t>своей деятельности и деятельности учащихся на уроке;</a:t>
            </a:r>
          </a:p>
          <a:p>
            <a:r>
              <a:rPr lang="ru-RU" sz="8000" dirty="0" smtClean="0"/>
              <a:t> </a:t>
            </a:r>
          </a:p>
          <a:p>
            <a:r>
              <a:rPr lang="ru-RU" sz="8000" b="1" i="1" dirty="0" smtClean="0">
                <a:ln w="1905"/>
                <a:solidFill>
                  <a:srgbClr val="660066"/>
                </a:solidFill>
                <a:effectLst>
                  <a:innerShdw blurRad="69850" dist="43180" dir="5400000">
                    <a:srgbClr val="000000">
                      <a:alpha val="65000"/>
                    </a:srgbClr>
                  </a:innerShdw>
                </a:effectLst>
              </a:rPr>
              <a:t>-</a:t>
            </a:r>
            <a:r>
              <a:rPr lang="ru-RU" sz="8000" b="1" dirty="0" smtClean="0">
                <a:ln w="1905"/>
                <a:solidFill>
                  <a:srgbClr val="660066"/>
                </a:solidFill>
                <a:effectLst>
                  <a:innerShdw blurRad="69850" dist="43180" dir="5400000">
                    <a:srgbClr val="000000">
                      <a:alpha val="65000"/>
                    </a:srgbClr>
                  </a:innerShdw>
                </a:effectLst>
              </a:rPr>
              <a:t> </a:t>
            </a:r>
            <a:r>
              <a:rPr lang="ru-RU" sz="8000" b="1" i="1" dirty="0" smtClean="0">
                <a:ln w="1905"/>
                <a:solidFill>
                  <a:srgbClr val="660066"/>
                </a:solidFill>
                <a:effectLst>
                  <a:innerShdw blurRad="69850" dist="43180" dir="5400000">
                    <a:srgbClr val="000000">
                      <a:alpha val="65000"/>
                    </a:srgbClr>
                  </a:innerShdw>
                </a:effectLst>
              </a:rPr>
              <a:t>развивать умения устанавливать связи </a:t>
            </a:r>
            <a:r>
              <a:rPr lang="ru-RU" sz="8000" b="1" i="1" dirty="0" smtClean="0">
                <a:solidFill>
                  <a:schemeClr val="tx1">
                    <a:lumMod val="85000"/>
                    <a:lumOff val="15000"/>
                  </a:schemeClr>
                </a:solidFill>
              </a:rPr>
              <a:t>между условиями своей педагогической деятельности и средствами достижения целей;</a:t>
            </a:r>
            <a:endParaRPr lang="ru-RU" sz="8000" b="1" dirty="0" smtClean="0">
              <a:solidFill>
                <a:schemeClr val="tx1">
                  <a:lumMod val="85000"/>
                  <a:lumOff val="15000"/>
                </a:schemeClr>
              </a:solidFill>
            </a:endParaRPr>
          </a:p>
          <a:p>
            <a:r>
              <a:rPr lang="ru-RU" sz="8000" dirty="0" smtClean="0"/>
              <a:t> </a:t>
            </a:r>
          </a:p>
          <a:p>
            <a:r>
              <a:rPr lang="ru-RU" sz="8000" b="1" i="1" dirty="0" smtClean="0">
                <a:ln w="1905"/>
                <a:solidFill>
                  <a:srgbClr val="660066"/>
                </a:solidFill>
                <a:effectLst>
                  <a:innerShdw blurRad="69850" dist="43180" dir="5400000">
                    <a:srgbClr val="000000">
                      <a:alpha val="65000"/>
                    </a:srgbClr>
                  </a:innerShdw>
                </a:effectLst>
              </a:rPr>
              <a:t>-</a:t>
            </a:r>
            <a:r>
              <a:rPr lang="ru-RU" sz="8000" b="1" dirty="0" smtClean="0">
                <a:ln w="1905"/>
                <a:solidFill>
                  <a:srgbClr val="660066"/>
                </a:solidFill>
                <a:effectLst>
                  <a:innerShdw blurRad="69850" dist="43180" dir="5400000">
                    <a:srgbClr val="000000">
                      <a:alpha val="65000"/>
                    </a:srgbClr>
                  </a:innerShdw>
                </a:effectLst>
              </a:rPr>
              <a:t> </a:t>
            </a:r>
            <a:r>
              <a:rPr lang="ru-RU" sz="8000" b="1" i="1" dirty="0" smtClean="0">
                <a:ln w="1905"/>
                <a:solidFill>
                  <a:srgbClr val="660066"/>
                </a:solidFill>
                <a:effectLst>
                  <a:innerShdw blurRad="69850" dist="43180" dir="5400000">
                    <a:srgbClr val="000000">
                      <a:alpha val="65000"/>
                    </a:srgbClr>
                  </a:innerShdw>
                </a:effectLst>
              </a:rPr>
              <a:t>формировать умения четко планировать и предвидеть </a:t>
            </a:r>
            <a:r>
              <a:rPr lang="ru-RU" sz="8000" b="1" i="1" dirty="0" smtClean="0">
                <a:solidFill>
                  <a:schemeClr val="tx1">
                    <a:lumMod val="85000"/>
                    <a:lumOff val="15000"/>
                  </a:schemeClr>
                </a:solidFill>
              </a:rPr>
              <a:t>результаты своего педагогического труда;</a:t>
            </a:r>
          </a:p>
          <a:p>
            <a:r>
              <a:rPr lang="ru-RU" sz="8000" b="1" i="1" dirty="0" smtClean="0">
                <a:solidFill>
                  <a:schemeClr val="tx1">
                    <a:lumMod val="85000"/>
                    <a:lumOff val="15000"/>
                  </a:schemeClr>
                </a:solidFill>
              </a:rPr>
              <a:t> </a:t>
            </a:r>
          </a:p>
          <a:p>
            <a:r>
              <a:rPr lang="ru-RU" sz="8000" b="1" i="1" dirty="0" smtClean="0">
                <a:ln w="1905"/>
                <a:solidFill>
                  <a:srgbClr val="660066"/>
                </a:solidFill>
                <a:effectLst>
                  <a:innerShdw blurRad="69850" dist="43180" dir="5400000">
                    <a:srgbClr val="000000">
                      <a:alpha val="65000"/>
                    </a:srgbClr>
                  </a:innerShdw>
                </a:effectLst>
              </a:rPr>
              <a:t>-</a:t>
            </a:r>
            <a:r>
              <a:rPr lang="ru-RU" sz="8000" b="1" dirty="0" smtClean="0">
                <a:ln w="1905"/>
                <a:solidFill>
                  <a:srgbClr val="660066"/>
                </a:solidFill>
                <a:effectLst>
                  <a:innerShdw blurRad="69850" dist="43180" dir="5400000">
                    <a:srgbClr val="000000">
                      <a:alpha val="65000"/>
                    </a:srgbClr>
                  </a:innerShdw>
                </a:effectLst>
              </a:rPr>
              <a:t> </a:t>
            </a:r>
            <a:r>
              <a:rPr lang="ru-RU" sz="8000" b="1" i="1" dirty="0" smtClean="0">
                <a:ln w="1905"/>
                <a:solidFill>
                  <a:srgbClr val="660066"/>
                </a:solidFill>
                <a:effectLst>
                  <a:innerShdw blurRad="69850" dist="43180" dir="5400000">
                    <a:srgbClr val="000000">
                      <a:alpha val="65000"/>
                    </a:srgbClr>
                  </a:innerShdw>
                </a:effectLst>
              </a:rPr>
              <a:t>формировать самосознание ученика,</a:t>
            </a:r>
            <a:r>
              <a:rPr lang="ru-RU" sz="8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8000" b="1" i="1" dirty="0" smtClean="0">
                <a:solidFill>
                  <a:schemeClr val="tx1">
                    <a:lumMod val="85000"/>
                    <a:lumOff val="15000"/>
                  </a:schemeClr>
                </a:solidFill>
              </a:rPr>
              <a:t>когда он начинает видеть связь между способами действий и конечным результатом урока.</a:t>
            </a:r>
            <a:endParaRPr lang="ru-RU" sz="8000" b="1" dirty="0" smtClean="0">
              <a:solidFill>
                <a:schemeClr val="tx1">
                  <a:lumMod val="85000"/>
                  <a:lumOff val="15000"/>
                </a:schemeClr>
              </a:solidFill>
            </a:endParaRPr>
          </a:p>
          <a:p>
            <a:endParaRPr lang="ru-RU" dirty="0"/>
          </a:p>
        </p:txBody>
      </p:sp>
      <p:sp>
        <p:nvSpPr>
          <p:cNvPr id="2" name="Заголовок 1"/>
          <p:cNvSpPr>
            <a:spLocks noGrp="1"/>
          </p:cNvSpPr>
          <p:nvPr>
            <p:ph type="title"/>
          </p:nvPr>
        </p:nvSpPr>
        <p:spPr>
          <a:xfrm>
            <a:off x="1043608" y="0"/>
            <a:ext cx="7086600" cy="1700808"/>
          </a:xfrm>
        </p:spPr>
        <p:txBody>
          <a:bodyPr>
            <a:scene3d>
              <a:camera prst="orthographicFront"/>
              <a:lightRig rig="soft" dir="t">
                <a:rot lat="0" lon="0" rev="17220000"/>
              </a:lightRig>
            </a:scene3d>
            <a:sp3d extrusionH="57150" prstMaterial="softEdge">
              <a:bevelT w="57150" h="38100" prst="artDeco"/>
              <a:contourClr>
                <a:schemeClr val="tx2">
                  <a:shade val="50000"/>
                </a:schemeClr>
              </a:contourClr>
            </a:sp3d>
          </a:bodyPr>
          <a:lstStyle/>
          <a:p>
            <a:pPr algn="ctr"/>
            <a:r>
              <a:rPr lang="ru-RU" i="1" dirty="0" smtClean="0">
                <a:ln w="6350" cap="sq" cmpd="sng">
                  <a:solidFill>
                    <a:srgbClr val="660066"/>
                  </a:solidFill>
                  <a:prstDash val="solid"/>
                  <a:bevel/>
                </a:ln>
                <a:solidFill>
                  <a:srgbClr val="0033CC"/>
                </a:solidFill>
                <a:latin typeface="Times New Roman" pitchFamily="18" charset="0"/>
                <a:cs typeface="Times New Roman" pitchFamily="18" charset="0"/>
              </a:rPr>
              <a:t>Самоанализ урока дает возможность:</a:t>
            </a:r>
            <a:endParaRPr lang="ru-RU" i="1" dirty="0">
              <a:ln w="6350" cap="sq" cmpd="sng">
                <a:solidFill>
                  <a:srgbClr val="660066"/>
                </a:solidFill>
                <a:prstDash val="solid"/>
                <a:bevel/>
              </a:ln>
              <a:solidFill>
                <a:srgbClr val="0033CC"/>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188640"/>
            <a:ext cx="7086600" cy="1169640"/>
          </a:xfrm>
        </p:spPr>
        <p:txBody>
          <a:bodyPr/>
          <a:lstStyle/>
          <a:p>
            <a:pPr algn="ctr"/>
            <a:r>
              <a:rPr lang="ru-RU" dirty="0" smtClean="0"/>
              <a:t>Уровни </a:t>
            </a:r>
            <a:br>
              <a:rPr lang="ru-RU" dirty="0" smtClean="0"/>
            </a:br>
            <a:r>
              <a:rPr lang="ru-RU" dirty="0" smtClean="0"/>
              <a:t> самоанализа урока</a:t>
            </a:r>
            <a:endParaRPr lang="ru-RU" dirty="0"/>
          </a:p>
        </p:txBody>
      </p:sp>
      <p:sp>
        <p:nvSpPr>
          <p:cNvPr id="3" name="Текст 2"/>
          <p:cNvSpPr>
            <a:spLocks noGrp="1"/>
          </p:cNvSpPr>
          <p:nvPr>
            <p:ph type="body" idx="1"/>
          </p:nvPr>
        </p:nvSpPr>
        <p:spPr>
          <a:xfrm>
            <a:off x="323528" y="1412776"/>
            <a:ext cx="8363272" cy="4824536"/>
          </a:xfrm>
        </p:spPr>
        <p:txBody>
          <a:bodyPr>
            <a:normAutofit/>
          </a:bodyPr>
          <a:lstStyle/>
          <a:p>
            <a:pPr algn="just">
              <a:buFont typeface="Wingdings" pitchFamily="2" charset="2"/>
              <a:buChar char="v"/>
            </a:pPr>
            <a:r>
              <a:rPr lang="ru-RU" dirty="0" smtClean="0"/>
              <a:t>  </a:t>
            </a:r>
            <a:r>
              <a:rPr lang="ru-RU" sz="3600" b="1" i="1" dirty="0" smtClean="0">
                <a:solidFill>
                  <a:srgbClr val="660066"/>
                </a:solidFill>
              </a:rPr>
              <a:t>Эмоциональный</a:t>
            </a:r>
            <a:r>
              <a:rPr lang="ru-RU" dirty="0" smtClean="0"/>
              <a:t> – непроизвольный уровень, когда учитель чувствует удовлетворенность или  неудовлетворенность проведенного урока.</a:t>
            </a:r>
          </a:p>
          <a:p>
            <a:pPr algn="just">
              <a:buFont typeface="Wingdings" pitchFamily="2" charset="2"/>
              <a:buChar char="v"/>
            </a:pPr>
            <a:r>
              <a:rPr lang="ru-RU" dirty="0" smtClean="0"/>
              <a:t> </a:t>
            </a:r>
            <a:r>
              <a:rPr lang="ru-RU" sz="3600" b="1" i="1" dirty="0" smtClean="0">
                <a:solidFill>
                  <a:srgbClr val="660066"/>
                </a:solidFill>
              </a:rPr>
              <a:t>Оценочный</a:t>
            </a:r>
            <a:r>
              <a:rPr lang="ru-RU" sz="3000" b="1" i="1" dirty="0" smtClean="0">
                <a:solidFill>
                  <a:srgbClr val="660066"/>
                </a:solidFill>
              </a:rPr>
              <a:t> </a:t>
            </a:r>
            <a:r>
              <a:rPr lang="ru-RU" dirty="0" smtClean="0"/>
              <a:t>– оценивается соответствие результата урока намеченному плану и целям.</a:t>
            </a:r>
          </a:p>
          <a:p>
            <a:pPr algn="just">
              <a:buFont typeface="Wingdings" pitchFamily="2" charset="2"/>
              <a:buChar char="v"/>
            </a:pPr>
            <a:r>
              <a:rPr lang="ru-RU" dirty="0" smtClean="0"/>
              <a:t> </a:t>
            </a:r>
            <a:r>
              <a:rPr lang="ru-RU" sz="3600" b="1" i="1" dirty="0" smtClean="0">
                <a:solidFill>
                  <a:srgbClr val="660066"/>
                </a:solidFill>
              </a:rPr>
              <a:t>Методический</a:t>
            </a:r>
            <a:r>
              <a:rPr lang="ru-RU" dirty="0" smtClean="0"/>
              <a:t> – анализируется урок с позиций существующих требований к уроку</a:t>
            </a:r>
          </a:p>
          <a:p>
            <a:pPr algn="just">
              <a:buFont typeface="Wingdings" pitchFamily="2" charset="2"/>
              <a:buChar char="v"/>
            </a:pPr>
            <a:r>
              <a:rPr lang="ru-RU" dirty="0" smtClean="0"/>
              <a:t> </a:t>
            </a:r>
            <a:r>
              <a:rPr lang="ru-RU" sz="3600" b="1" i="1" dirty="0" smtClean="0">
                <a:solidFill>
                  <a:srgbClr val="660066"/>
                </a:solidFill>
              </a:rPr>
              <a:t>Рефлексивный</a:t>
            </a:r>
            <a:r>
              <a:rPr lang="ru-RU" sz="3600" dirty="0" smtClean="0"/>
              <a:t> </a:t>
            </a:r>
            <a:r>
              <a:rPr lang="ru-RU" dirty="0" smtClean="0"/>
              <a:t>– определение причин и вытекающих из них последствий. Это высший уровень анализа, для осуществления которого необходимо привлечь психолого-педагогическую теорию.</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09600"/>
            <a:ext cx="8075240" cy="1828800"/>
          </a:xfrm>
        </p:spPr>
        <p:txBody>
          <a:bodyPr/>
          <a:lstStyle/>
          <a:p>
            <a:pPr algn="ctr"/>
            <a:r>
              <a:rPr lang="ru-RU" i="1" dirty="0" smtClean="0">
                <a:solidFill>
                  <a:srgbClr val="660066"/>
                </a:solidFill>
              </a:rPr>
              <a:t>ПЛАН </a:t>
            </a:r>
            <a:br>
              <a:rPr lang="ru-RU" i="1" dirty="0" smtClean="0">
                <a:solidFill>
                  <a:srgbClr val="660066"/>
                </a:solidFill>
              </a:rPr>
            </a:br>
            <a:r>
              <a:rPr lang="ru-RU" i="1" dirty="0" smtClean="0">
                <a:solidFill>
                  <a:srgbClr val="660066"/>
                </a:solidFill>
              </a:rPr>
              <a:t>САМОАНАЛИЗА   УРОКА :</a:t>
            </a:r>
            <a:r>
              <a:rPr lang="ru-RU" dirty="0" smtClean="0"/>
              <a:t/>
            </a:r>
            <a:br>
              <a:rPr lang="ru-RU" dirty="0" smtClean="0"/>
            </a:br>
            <a:endParaRPr lang="ru-RU" dirty="0"/>
          </a:p>
        </p:txBody>
      </p:sp>
      <p:sp>
        <p:nvSpPr>
          <p:cNvPr id="3" name="Текст 2"/>
          <p:cNvSpPr>
            <a:spLocks noGrp="1"/>
          </p:cNvSpPr>
          <p:nvPr>
            <p:ph type="body" idx="1"/>
          </p:nvPr>
        </p:nvSpPr>
        <p:spPr>
          <a:xfrm>
            <a:off x="107504" y="1916832"/>
            <a:ext cx="8928992" cy="4464496"/>
          </a:xfrm>
        </p:spPr>
        <p:txBody>
          <a:bodyPr>
            <a:normAutofit fontScale="92500" lnSpcReduction="20000"/>
          </a:bodyPr>
          <a:lstStyle/>
          <a:p>
            <a:r>
              <a:rPr lang="ru-RU" dirty="0" smtClean="0"/>
              <a:t>                                                                                   </a:t>
            </a:r>
          </a:p>
          <a:p>
            <a:endParaRPr lang="ru-RU" dirty="0" smtClean="0"/>
          </a:p>
          <a:p>
            <a:endParaRPr lang="ru-RU" dirty="0" smtClean="0"/>
          </a:p>
          <a:p>
            <a:endParaRPr lang="ru-RU" dirty="0" smtClean="0"/>
          </a:p>
          <a:p>
            <a:endParaRPr lang="ru-RU" dirty="0" smtClean="0"/>
          </a:p>
          <a:p>
            <a:r>
              <a:rPr lang="ru-RU" sz="2800" dirty="0" smtClean="0"/>
              <a:t> </a:t>
            </a:r>
            <a:r>
              <a:rPr lang="ru-RU" sz="2800" b="1" i="1" dirty="0" smtClean="0"/>
              <a:t>-</a:t>
            </a:r>
            <a:r>
              <a:rPr lang="ru-RU" sz="2800" b="1" dirty="0" smtClean="0">
                <a:solidFill>
                  <a:srgbClr val="FF0000"/>
                </a:solidFill>
              </a:rPr>
              <a:t> </a:t>
            </a:r>
            <a:r>
              <a:rPr lang="ru-RU" sz="2800" b="1" i="1" dirty="0" smtClean="0">
                <a:solidFill>
                  <a:schemeClr val="tx1">
                    <a:lumMod val="95000"/>
                    <a:lumOff val="5000"/>
                  </a:schemeClr>
                </a:solidFill>
              </a:rPr>
              <a:t>умение учеников работать в парах и в малых группах;</a:t>
            </a:r>
            <a:endParaRPr lang="ru-RU" sz="2800" b="1" dirty="0" smtClean="0">
              <a:solidFill>
                <a:schemeClr val="tx1">
                  <a:lumMod val="95000"/>
                  <a:lumOff val="5000"/>
                </a:schemeClr>
              </a:solidFill>
            </a:endParaRPr>
          </a:p>
          <a:p>
            <a:r>
              <a:rPr lang="ru-RU" b="1" dirty="0" smtClean="0">
                <a:solidFill>
                  <a:schemeClr val="tx1">
                    <a:lumMod val="95000"/>
                    <a:lumOff val="5000"/>
                  </a:schemeClr>
                </a:solidFill>
              </a:rPr>
              <a:t> </a:t>
            </a:r>
          </a:p>
          <a:p>
            <a:r>
              <a:rPr lang="ru-RU" sz="2800" b="1" i="1" dirty="0" smtClean="0">
                <a:solidFill>
                  <a:schemeClr val="tx1">
                    <a:lumMod val="95000"/>
                    <a:lumOff val="5000"/>
                  </a:schemeClr>
                </a:solidFill>
              </a:rPr>
              <a:t>-</a:t>
            </a:r>
            <a:r>
              <a:rPr lang="ru-RU" sz="2800" b="1" dirty="0" smtClean="0">
                <a:solidFill>
                  <a:schemeClr val="tx1">
                    <a:lumMod val="95000"/>
                    <a:lumOff val="5000"/>
                  </a:schemeClr>
                </a:solidFill>
              </a:rPr>
              <a:t> </a:t>
            </a:r>
            <a:r>
              <a:rPr lang="ru-RU" sz="2800" b="1" i="1" dirty="0" smtClean="0">
                <a:solidFill>
                  <a:schemeClr val="tx1">
                    <a:lumMod val="95000"/>
                    <a:lumOff val="5000"/>
                  </a:schemeClr>
                </a:solidFill>
              </a:rPr>
              <a:t>умение детей слушать друг друга и фронтально взаимодействовать;</a:t>
            </a:r>
            <a:endParaRPr lang="ru-RU" sz="2800" b="1" dirty="0" smtClean="0">
              <a:solidFill>
                <a:schemeClr val="tx1">
                  <a:lumMod val="95000"/>
                  <a:lumOff val="5000"/>
                </a:schemeClr>
              </a:solidFill>
            </a:endParaRPr>
          </a:p>
          <a:p>
            <a:r>
              <a:rPr lang="ru-RU" b="1" dirty="0" smtClean="0">
                <a:solidFill>
                  <a:schemeClr val="tx1">
                    <a:lumMod val="95000"/>
                    <a:lumOff val="5000"/>
                  </a:schemeClr>
                </a:solidFill>
              </a:rPr>
              <a:t> </a:t>
            </a:r>
          </a:p>
          <a:p>
            <a:r>
              <a:rPr lang="ru-RU" sz="2800" b="1" i="1" dirty="0" smtClean="0">
                <a:solidFill>
                  <a:schemeClr val="tx1">
                    <a:lumMod val="95000"/>
                    <a:lumOff val="5000"/>
                  </a:schemeClr>
                </a:solidFill>
              </a:rPr>
              <a:t>-</a:t>
            </a:r>
            <a:r>
              <a:rPr lang="ru-RU" sz="2800" b="1" dirty="0" smtClean="0">
                <a:solidFill>
                  <a:schemeClr val="tx1">
                    <a:lumMod val="95000"/>
                    <a:lumOff val="5000"/>
                  </a:schemeClr>
                </a:solidFill>
              </a:rPr>
              <a:t> </a:t>
            </a:r>
            <a:r>
              <a:rPr lang="ru-RU" sz="2800" b="1" i="1" dirty="0" smtClean="0">
                <a:solidFill>
                  <a:schemeClr val="tx1">
                    <a:lumMod val="95000"/>
                    <a:lumOff val="5000"/>
                  </a:schemeClr>
                </a:solidFill>
              </a:rPr>
              <a:t>умение </a:t>
            </a:r>
            <a:r>
              <a:rPr lang="ru-RU" sz="2800" b="1" i="1" dirty="0" err="1" smtClean="0">
                <a:solidFill>
                  <a:schemeClr val="tx1">
                    <a:lumMod val="95000"/>
                    <a:lumOff val="5000"/>
                  </a:schemeClr>
                </a:solidFill>
              </a:rPr>
              <a:t>самооценивать</a:t>
            </a:r>
            <a:r>
              <a:rPr lang="ru-RU" sz="2800" b="1" i="1" dirty="0" smtClean="0">
                <a:solidFill>
                  <a:schemeClr val="tx1">
                    <a:lumMod val="95000"/>
                    <a:lumOff val="5000"/>
                  </a:schemeClr>
                </a:solidFill>
              </a:rPr>
              <a:t> себя и </a:t>
            </a:r>
            <a:r>
              <a:rPr lang="ru-RU" sz="2800" b="1" i="1" dirty="0" err="1" smtClean="0">
                <a:solidFill>
                  <a:schemeClr val="tx1">
                    <a:lumMod val="95000"/>
                    <a:lumOff val="5000"/>
                  </a:schemeClr>
                </a:solidFill>
              </a:rPr>
              <a:t>взаимооценивать</a:t>
            </a:r>
            <a:r>
              <a:rPr lang="ru-RU" sz="2800" b="1" i="1" dirty="0" smtClean="0">
                <a:solidFill>
                  <a:schemeClr val="tx1">
                    <a:lumMod val="95000"/>
                    <a:lumOff val="5000"/>
                  </a:schemeClr>
                </a:solidFill>
              </a:rPr>
              <a:t> друг друга.</a:t>
            </a:r>
            <a:endParaRPr lang="ru-RU" sz="2800" b="1" dirty="0" smtClean="0">
              <a:solidFill>
                <a:schemeClr val="tx1">
                  <a:lumMod val="95000"/>
                  <a:lumOff val="5000"/>
                </a:schemeClr>
              </a:solidFill>
            </a:endParaRPr>
          </a:p>
          <a:p>
            <a:r>
              <a:rPr lang="ru-RU" dirty="0" smtClean="0"/>
              <a:t>                                       </a:t>
            </a:r>
            <a:endParaRPr lang="ru-RU" dirty="0"/>
          </a:p>
        </p:txBody>
      </p:sp>
      <p:sp>
        <p:nvSpPr>
          <p:cNvPr id="4" name="Скругленный прямоугольник 3"/>
          <p:cNvSpPr/>
          <p:nvPr/>
        </p:nvSpPr>
        <p:spPr>
          <a:xfrm>
            <a:off x="611560" y="2060848"/>
            <a:ext cx="8208912" cy="115212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3600" dirty="0" smtClean="0">
                <a:solidFill>
                  <a:schemeClr val="accent2">
                    <a:lumMod val="50000"/>
                  </a:schemeClr>
                </a:solidFill>
                <a:latin typeface="+mj-lt"/>
              </a:rPr>
              <a:t>1</a:t>
            </a:r>
            <a:r>
              <a:rPr lang="ru-RU" sz="4800" dirty="0" smtClean="0">
                <a:solidFill>
                  <a:schemeClr val="accent2">
                    <a:lumMod val="50000"/>
                  </a:schemeClr>
                </a:solidFill>
                <a:latin typeface="+mj-lt"/>
              </a:rPr>
              <a:t>. Характеристика класса</a:t>
            </a:r>
            <a:endParaRPr lang="ru-RU" sz="4800" dirty="0">
              <a:solidFill>
                <a:schemeClr val="accent2">
                  <a:lumMod val="50000"/>
                </a:schemeClr>
              </a:solidFill>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23528" y="2420888"/>
            <a:ext cx="8568952" cy="3672408"/>
          </a:xfrm>
        </p:spPr>
        <p:txBody>
          <a:bodyPr>
            <a:normAutofit/>
          </a:bodyPr>
          <a:lstStyle/>
          <a:p>
            <a:pPr>
              <a:buFontTx/>
              <a:buChar char="-"/>
            </a:pPr>
            <a:r>
              <a:rPr lang="ru-RU" sz="2800" b="1" i="1" dirty="0" smtClean="0"/>
              <a:t> характер связи урока с предыдущим и последующим уроками;</a:t>
            </a:r>
          </a:p>
          <a:p>
            <a:pPr>
              <a:buFontTx/>
              <a:buChar char="-"/>
            </a:pPr>
            <a:endParaRPr lang="ru-RU" sz="1200" b="1" i="1" dirty="0" smtClean="0"/>
          </a:p>
          <a:p>
            <a:pPr>
              <a:buFontTx/>
              <a:buChar char="-"/>
            </a:pPr>
            <a:r>
              <a:rPr lang="ru-RU" sz="2800" b="1" i="1" dirty="0" smtClean="0"/>
              <a:t> как в ходе урока была организована опора на предыдущие знания, жизненный опыт учащихся и насколько актуальным для них был учебный материал.</a:t>
            </a:r>
          </a:p>
          <a:p>
            <a:endParaRPr lang="ru-RU" dirty="0"/>
          </a:p>
        </p:txBody>
      </p:sp>
      <p:sp>
        <p:nvSpPr>
          <p:cNvPr id="4" name="Заголовок 3"/>
          <p:cNvSpPr>
            <a:spLocks noGrp="1"/>
          </p:cNvSpPr>
          <p:nvPr>
            <p:ph type="title"/>
          </p:nvPr>
        </p:nvSpPr>
        <p:spPr>
          <a:xfrm>
            <a:off x="539552" y="260648"/>
            <a:ext cx="8147248" cy="18288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3600" dirty="0" smtClean="0">
                <a:solidFill>
                  <a:schemeClr val="accent2">
                    <a:lumMod val="50000"/>
                  </a:schemeClr>
                </a:solidFill>
              </a:rPr>
              <a:t>2. </a:t>
            </a:r>
            <a:r>
              <a:rPr lang="ru-RU" dirty="0" smtClean="0">
                <a:solidFill>
                  <a:schemeClr val="accent2">
                    <a:lumMod val="50000"/>
                  </a:schemeClr>
                </a:solidFill>
              </a:rPr>
              <a:t>Место урока  в </a:t>
            </a:r>
          </a:p>
          <a:p>
            <a:pPr algn="ctr"/>
            <a:r>
              <a:rPr lang="ru-RU" dirty="0" smtClean="0">
                <a:solidFill>
                  <a:schemeClr val="accent2">
                    <a:lumMod val="50000"/>
                  </a:schemeClr>
                </a:solidFill>
              </a:rPr>
              <a:t>изучаемой  теме</a:t>
            </a:r>
            <a:endParaRPr lang="ru-RU"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23528" y="2507786"/>
            <a:ext cx="8363272" cy="3945550"/>
          </a:xfrm>
        </p:spPr>
        <p:txBody>
          <a:bodyPr/>
          <a:lstStyle/>
          <a:p>
            <a:r>
              <a:rPr lang="ru-RU" sz="2800" b="1" i="1" dirty="0" smtClean="0"/>
              <a:t>исходя из требований к результатам освоения основной  образовательной программы и учитывая планируемые результаты: </a:t>
            </a:r>
          </a:p>
          <a:p>
            <a:pPr algn="ctr">
              <a:buFont typeface="Wingdings" pitchFamily="2" charset="2"/>
              <a:buChar char="Ø"/>
            </a:pPr>
            <a:r>
              <a:rPr lang="ru-RU" sz="2800" b="1" i="1" dirty="0" smtClean="0">
                <a:solidFill>
                  <a:schemeClr val="tx1">
                    <a:lumMod val="95000"/>
                    <a:lumOff val="5000"/>
                  </a:schemeClr>
                </a:solidFill>
              </a:rPr>
              <a:t> личностные;</a:t>
            </a:r>
          </a:p>
          <a:p>
            <a:pPr algn="ctr">
              <a:buFont typeface="Wingdings" pitchFamily="2" charset="2"/>
              <a:buChar char="Ø"/>
            </a:pPr>
            <a:r>
              <a:rPr lang="ru-RU" sz="2800" b="1" i="1" dirty="0" smtClean="0">
                <a:solidFill>
                  <a:schemeClr val="tx1">
                    <a:lumMod val="95000"/>
                    <a:lumOff val="5000"/>
                  </a:schemeClr>
                </a:solidFill>
              </a:rPr>
              <a:t> предметные; </a:t>
            </a:r>
          </a:p>
          <a:p>
            <a:pPr algn="ctr">
              <a:buFont typeface="Wingdings" pitchFamily="2" charset="2"/>
              <a:buChar char="Ø"/>
            </a:pPr>
            <a:r>
              <a:rPr lang="ru-RU" sz="2800" b="1" i="1" dirty="0" smtClean="0">
                <a:solidFill>
                  <a:schemeClr val="tx1">
                    <a:lumMod val="95000"/>
                    <a:lumOff val="5000"/>
                  </a:schemeClr>
                </a:solidFill>
              </a:rPr>
              <a:t> </a:t>
            </a:r>
            <a:r>
              <a:rPr lang="ru-RU" sz="2800" b="1" i="1" dirty="0" err="1" smtClean="0">
                <a:solidFill>
                  <a:schemeClr val="tx1">
                    <a:lumMod val="95000"/>
                    <a:lumOff val="5000"/>
                  </a:schemeClr>
                </a:solidFill>
              </a:rPr>
              <a:t>метапредметные</a:t>
            </a:r>
            <a:r>
              <a:rPr lang="ru-RU" sz="2800" b="1" i="1" dirty="0" smtClean="0">
                <a:solidFill>
                  <a:schemeClr val="tx1">
                    <a:lumMod val="95000"/>
                    <a:lumOff val="5000"/>
                  </a:schemeClr>
                </a:solidFill>
              </a:rPr>
              <a:t>.</a:t>
            </a:r>
          </a:p>
          <a:p>
            <a:endParaRPr lang="ru-RU" dirty="0"/>
          </a:p>
        </p:txBody>
      </p:sp>
      <p:sp>
        <p:nvSpPr>
          <p:cNvPr id="4" name="Заголовок 3"/>
          <p:cNvSpPr txBox="1">
            <a:spLocks noGrp="1"/>
          </p:cNvSpPr>
          <p:nvPr>
            <p:ph type="title"/>
          </p:nvPr>
        </p:nvSpPr>
        <p:spPr>
          <a:xfrm>
            <a:off x="827584" y="116632"/>
            <a:ext cx="7632848" cy="1728192"/>
          </a:xfrm>
          <a:prstGeom prst="roundRect">
            <a:avLst/>
          </a:prstGeom>
        </p:spPr>
        <p:style>
          <a:lnRef idx="0">
            <a:schemeClr val="accent1"/>
          </a:lnRef>
          <a:fillRef idx="3">
            <a:schemeClr val="accent1"/>
          </a:fillRef>
          <a:effectRef idx="3">
            <a:schemeClr val="accent1"/>
          </a:effectRef>
          <a:fontRef idx="minor">
            <a:schemeClr val="lt1"/>
          </a:fontRef>
        </p:style>
        <p:txBody>
          <a:bodyPr vert="horz" bIns="0" rtlCol="0" anchor="ctr">
            <a:noAutofit/>
            <a:scene3d>
              <a:camera prst="orthographicFront"/>
              <a:lightRig rig="soft" dir="t">
                <a:rot lat="0" lon="0" rev="17220000"/>
              </a:lightRig>
            </a:scene3d>
            <a:sp3d prstMaterial="softEdge">
              <a:bevelT w="38100" h="38100"/>
              <a:contourClr>
                <a:schemeClr val="tx2">
                  <a:shade val="5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u-RU" sz="3600" b="1" dirty="0" smtClean="0">
                <a:ln w="6350">
                  <a:noFill/>
                </a:ln>
                <a:solidFill>
                  <a:schemeClr val="accent2">
                    <a:lumMod val="50000"/>
                  </a:schemeClr>
                </a:solidFill>
                <a:effectLst>
                  <a:outerShdw blurRad="114300" dist="101600" dir="2700000" algn="tl" rotWithShape="0">
                    <a:srgbClr val="000000">
                      <a:alpha val="40000"/>
                    </a:srgbClr>
                  </a:outerShdw>
                </a:effectLst>
                <a:latin typeface="+mj-lt"/>
                <a:ea typeface="+mj-ea"/>
                <a:cs typeface="+mj-cs"/>
              </a:rPr>
              <a:t>3. </a:t>
            </a:r>
            <a:r>
              <a:rPr kumimoji="0" lang="ru-RU" sz="4800" b="1" i="0" u="none" strike="noStrike" kern="1200" cap="none" spc="0" normalizeH="0" baseline="0" noProof="0" dirty="0" smtClean="0">
                <a:ln w="6350">
                  <a:noFill/>
                </a:ln>
                <a:solidFill>
                  <a:schemeClr val="accent2">
                    <a:lumMod val="50000"/>
                  </a:schemeClr>
                </a:solidFill>
                <a:effectLst>
                  <a:outerShdw blurRad="114300" dist="101600" dir="2700000" algn="tl" rotWithShape="0">
                    <a:srgbClr val="000000">
                      <a:alpha val="40000"/>
                    </a:srgbClr>
                  </a:outerShdw>
                </a:effectLst>
                <a:uLnTx/>
                <a:uFillTx/>
                <a:latin typeface="+mj-lt"/>
                <a:ea typeface="+mj-ea"/>
                <a:cs typeface="+mj-cs"/>
              </a:rPr>
              <a:t>Характеристика общей цели урока</a:t>
            </a:r>
            <a:endParaRPr kumimoji="0" lang="ru-RU" sz="4800" b="1" i="0" u="none" strike="noStrike" kern="1200" cap="none" spc="0" normalizeH="0" baseline="0" noProof="0" dirty="0">
              <a:ln w="6350">
                <a:noFill/>
              </a:ln>
              <a:solidFill>
                <a:schemeClr val="accent2">
                  <a:lumMod val="50000"/>
                </a:schemeClr>
              </a:solidFill>
              <a:effectLst>
                <a:outerShdw blurRad="114300" dist="101600" dir="2700000" algn="tl" rotWithShape="0">
                  <a:srgbClr val="000000">
                    <a:alpha val="40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79512" y="1988840"/>
            <a:ext cx="8856984" cy="2088232"/>
          </a:xfrm>
        </p:spPr>
        <p:txBody>
          <a:bodyPr>
            <a:normAutofit fontScale="25000" lnSpcReduction="20000"/>
          </a:bodyPr>
          <a:lstStyle/>
          <a:p>
            <a:r>
              <a:rPr lang="ru-RU" sz="10400" b="1" i="1" dirty="0" smtClean="0"/>
              <a:t>- содержание учебного материала;</a:t>
            </a:r>
          </a:p>
          <a:p>
            <a:r>
              <a:rPr lang="ru-RU" sz="4500" b="1" i="1" dirty="0" smtClean="0"/>
              <a:t> </a:t>
            </a:r>
          </a:p>
          <a:p>
            <a:r>
              <a:rPr lang="ru-RU" sz="10400" b="1" i="1" dirty="0" smtClean="0"/>
              <a:t>- методы обучения;</a:t>
            </a:r>
          </a:p>
          <a:p>
            <a:r>
              <a:rPr lang="ru-RU" sz="4500" b="1" i="1" dirty="0" smtClean="0"/>
              <a:t> </a:t>
            </a:r>
          </a:p>
          <a:p>
            <a:r>
              <a:rPr lang="ru-RU" sz="10400" b="1" i="1" dirty="0" smtClean="0"/>
              <a:t>- приёмы обучения;</a:t>
            </a:r>
          </a:p>
          <a:p>
            <a:r>
              <a:rPr lang="ru-RU" sz="4500" b="1" i="1" dirty="0" smtClean="0"/>
              <a:t> </a:t>
            </a:r>
          </a:p>
          <a:p>
            <a:r>
              <a:rPr lang="ru-RU" sz="10400" b="1" i="1" dirty="0" smtClean="0"/>
              <a:t>- формы организации познавательной деятельности.</a:t>
            </a:r>
          </a:p>
          <a:p>
            <a:endParaRPr lang="ru-RU" b="1" i="1" dirty="0"/>
          </a:p>
        </p:txBody>
      </p:sp>
      <p:sp>
        <p:nvSpPr>
          <p:cNvPr id="4" name="Заголовок 3"/>
          <p:cNvSpPr>
            <a:spLocks noGrp="1"/>
          </p:cNvSpPr>
          <p:nvPr>
            <p:ph type="title"/>
          </p:nvPr>
        </p:nvSpPr>
        <p:spPr>
          <a:xfrm>
            <a:off x="539552" y="116632"/>
            <a:ext cx="8147248" cy="18288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3600" dirty="0" smtClean="0">
                <a:solidFill>
                  <a:schemeClr val="accent2">
                    <a:lumMod val="50000"/>
                  </a:schemeClr>
                </a:solidFill>
              </a:rPr>
              <a:t>4.</a:t>
            </a:r>
            <a:r>
              <a:rPr lang="ru-RU" dirty="0" smtClean="0">
                <a:solidFill>
                  <a:schemeClr val="accent2">
                    <a:lumMod val="50000"/>
                  </a:schemeClr>
                </a:solidFill>
              </a:rPr>
              <a:t> Характеристика </a:t>
            </a:r>
          </a:p>
          <a:p>
            <a:pPr algn="ctr"/>
            <a:r>
              <a:rPr lang="ru-RU" dirty="0" smtClean="0">
                <a:solidFill>
                  <a:schemeClr val="accent2">
                    <a:lumMod val="50000"/>
                  </a:schemeClr>
                </a:solidFill>
              </a:rPr>
              <a:t>плана  урока</a:t>
            </a:r>
            <a:endParaRPr lang="ru-RU" dirty="0">
              <a:solidFill>
                <a:schemeClr val="accent2">
                  <a:lumMod val="50000"/>
                </a:schemeClr>
              </a:solidFill>
            </a:endParaRPr>
          </a:p>
        </p:txBody>
      </p:sp>
      <p:sp>
        <p:nvSpPr>
          <p:cNvPr id="5" name="Заголовок 3"/>
          <p:cNvSpPr txBox="1">
            <a:spLocks/>
          </p:cNvSpPr>
          <p:nvPr/>
        </p:nvSpPr>
        <p:spPr>
          <a:xfrm>
            <a:off x="467544" y="4077072"/>
            <a:ext cx="8280920" cy="1828800"/>
          </a:xfrm>
          <a:prstGeom prst="roundRect">
            <a:avLst/>
          </a:prstGeom>
        </p:spPr>
        <p:style>
          <a:lnRef idx="0">
            <a:schemeClr val="accent1"/>
          </a:lnRef>
          <a:fillRef idx="3">
            <a:schemeClr val="accent1"/>
          </a:fillRef>
          <a:effectRef idx="3">
            <a:schemeClr val="accent1"/>
          </a:effectRef>
          <a:fontRef idx="minor">
            <a:schemeClr val="lt1"/>
          </a:fontRef>
        </p:style>
        <p:txBody>
          <a:bodyPr vert="horz" bIns="0" rtlCol="0" anchor="ctr">
            <a:noAutofit/>
            <a:scene3d>
              <a:camera prst="orthographicFront"/>
              <a:lightRig rig="soft" dir="t">
                <a:rot lat="0" lon="0" rev="17220000"/>
              </a:lightRig>
            </a:scene3d>
            <a:sp3d prstMaterial="softEdge">
              <a:bevelT w="38100" h="38100"/>
              <a:contourClr>
                <a:schemeClr val="tx2">
                  <a:shade val="5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600" b="1" i="0" u="none" strike="noStrike" kern="1200" cap="none" spc="0" normalizeH="0" baseline="0" noProof="0" dirty="0" smtClean="0">
                <a:ln w="6350">
                  <a:noFill/>
                </a:ln>
                <a:solidFill>
                  <a:schemeClr val="accent2">
                    <a:lumMod val="50000"/>
                  </a:schemeClr>
                </a:solidFill>
                <a:effectLst>
                  <a:outerShdw blurRad="114300" dist="101600" dir="2700000" algn="tl" rotWithShape="0">
                    <a:srgbClr val="000000">
                      <a:alpha val="40000"/>
                    </a:srgbClr>
                  </a:outerShdw>
                </a:effectLst>
                <a:uLnTx/>
                <a:uFillTx/>
                <a:latin typeface="+mj-lt"/>
                <a:ea typeface="+mj-ea"/>
                <a:cs typeface="+mj-cs"/>
              </a:rPr>
              <a:t>5. </a:t>
            </a:r>
            <a:r>
              <a:rPr kumimoji="0" lang="ru-RU" sz="4800" b="1" i="0" u="none" strike="noStrike" kern="1200" cap="none" spc="0" normalizeH="0" baseline="0" noProof="0" dirty="0" smtClean="0">
                <a:ln w="6350">
                  <a:noFill/>
                </a:ln>
                <a:solidFill>
                  <a:schemeClr val="accent2">
                    <a:lumMod val="50000"/>
                  </a:schemeClr>
                </a:solidFill>
                <a:effectLst>
                  <a:outerShdw blurRad="114300" dist="101600" dir="2700000" algn="tl" rotWithShape="0">
                    <a:srgbClr val="000000">
                      <a:alpha val="40000"/>
                    </a:srgbClr>
                  </a:outerShdw>
                </a:effectLst>
                <a:uLnTx/>
                <a:uFillTx/>
                <a:latin typeface="+mj-lt"/>
                <a:ea typeface="+mj-ea"/>
                <a:cs typeface="+mj-cs"/>
              </a:rPr>
              <a:t>Как был построен урок в соответствии с планом</a:t>
            </a:r>
            <a:endParaRPr kumimoji="0" lang="ru-RU" sz="4800" b="1" i="0" u="none" strike="noStrike" kern="1200" cap="none" spc="0" normalizeH="0" baseline="0" noProof="0" dirty="0">
              <a:ln w="6350">
                <a:noFill/>
              </a:ln>
              <a:solidFill>
                <a:schemeClr val="accent2">
                  <a:lumMod val="50000"/>
                </a:schemeClr>
              </a:solidFill>
              <a:effectLst>
                <a:outerShdw blurRad="114300" dist="101600" dir="2700000" algn="tl" rotWithShape="0">
                  <a:srgbClr val="000000">
                    <a:alpha val="40000"/>
                  </a:srgbClr>
                </a:outerShdw>
              </a:effectLst>
              <a:uLnTx/>
              <a:uFillTx/>
              <a:latin typeface="+mj-lt"/>
              <a:ea typeface="+mj-ea"/>
              <a:cs typeface="+mj-cs"/>
            </a:endParaRPr>
          </a:p>
        </p:txBody>
      </p:sp>
      <p:sp>
        <p:nvSpPr>
          <p:cNvPr id="6" name="TextBox 5"/>
          <p:cNvSpPr txBox="1"/>
          <p:nvPr/>
        </p:nvSpPr>
        <p:spPr>
          <a:xfrm>
            <a:off x="179512" y="6021288"/>
            <a:ext cx="8568952" cy="1046440"/>
          </a:xfrm>
          <a:prstGeom prst="rect">
            <a:avLst/>
          </a:prstGeom>
          <a:noFill/>
        </p:spPr>
        <p:txBody>
          <a:bodyPr wrap="square" rtlCol="0">
            <a:spAutoFit/>
          </a:bodyPr>
          <a:lstStyle/>
          <a:p>
            <a:r>
              <a:rPr lang="ru-RU" sz="2200" b="1" i="1" dirty="0" smtClean="0"/>
              <a:t>- анализ  влияния каждого этапа урока на получение конечного результата</a:t>
            </a:r>
            <a:r>
              <a:rPr lang="ru-RU" i="1" dirty="0" smtClean="0"/>
              <a:t>.</a:t>
            </a:r>
            <a:endParaRPr lang="ru-RU" dirty="0" smtClean="0"/>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95536" y="2852936"/>
            <a:ext cx="8352928" cy="2649406"/>
          </a:xfrm>
        </p:spPr>
        <p:txBody>
          <a:bodyPr>
            <a:normAutofit/>
          </a:bodyPr>
          <a:lstStyle/>
          <a:p>
            <a:r>
              <a:rPr lang="ru-RU" sz="2800" b="1" i="1" dirty="0" smtClean="0"/>
              <a:t>-</a:t>
            </a:r>
            <a:r>
              <a:rPr lang="ru-RU" sz="2800" b="1" dirty="0" smtClean="0"/>
              <a:t> </a:t>
            </a:r>
            <a:r>
              <a:rPr lang="ru-RU" sz="2800" b="1" i="1" dirty="0" smtClean="0"/>
              <a:t>анализ каждого элемента урока;</a:t>
            </a:r>
          </a:p>
          <a:p>
            <a:endParaRPr lang="ru-RU" sz="900" dirty="0" smtClean="0"/>
          </a:p>
          <a:p>
            <a:r>
              <a:rPr lang="ru-RU" sz="2800" b="1" i="1" dirty="0" smtClean="0"/>
              <a:t>-</a:t>
            </a:r>
            <a:r>
              <a:rPr lang="ru-RU" sz="2800" b="1" dirty="0" smtClean="0"/>
              <a:t> </a:t>
            </a:r>
            <a:r>
              <a:rPr lang="ru-RU" sz="2800" b="1" i="1" dirty="0" smtClean="0"/>
              <a:t>его вклад в достижение результата;</a:t>
            </a:r>
          </a:p>
          <a:p>
            <a:endParaRPr lang="ru-RU" sz="800" dirty="0" smtClean="0"/>
          </a:p>
          <a:p>
            <a:r>
              <a:rPr lang="ru-RU" sz="2800" b="1" i="1" dirty="0" smtClean="0"/>
              <a:t>-</a:t>
            </a:r>
            <a:r>
              <a:rPr lang="ru-RU" sz="2800" b="1" dirty="0" smtClean="0"/>
              <a:t> </a:t>
            </a:r>
            <a:r>
              <a:rPr lang="ru-RU" sz="2800" b="1" i="1" dirty="0" smtClean="0"/>
              <a:t>доказательства оптимального выбора каждого элемента урока.</a:t>
            </a:r>
            <a:endParaRPr lang="ru-RU" sz="2800" b="1" dirty="0" smtClean="0"/>
          </a:p>
          <a:p>
            <a:endParaRPr lang="ru-RU" dirty="0"/>
          </a:p>
        </p:txBody>
      </p:sp>
      <p:sp>
        <p:nvSpPr>
          <p:cNvPr id="4" name="Заголовок 3"/>
          <p:cNvSpPr>
            <a:spLocks noGrp="1"/>
          </p:cNvSpPr>
          <p:nvPr>
            <p:ph type="title"/>
          </p:nvPr>
        </p:nvSpPr>
        <p:spPr>
          <a:xfrm>
            <a:off x="755576" y="188640"/>
            <a:ext cx="7950696" cy="18288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3600" dirty="0" smtClean="0">
                <a:solidFill>
                  <a:schemeClr val="accent2">
                    <a:lumMod val="50000"/>
                  </a:schemeClr>
                </a:solidFill>
              </a:rPr>
              <a:t>6. </a:t>
            </a:r>
            <a:r>
              <a:rPr lang="ru-RU" dirty="0" smtClean="0">
                <a:solidFill>
                  <a:schemeClr val="accent2">
                    <a:lumMod val="50000"/>
                  </a:schemeClr>
                </a:solidFill>
              </a:rPr>
              <a:t>Структурный аспект самоанализа урока</a:t>
            </a:r>
            <a:endParaRPr lang="ru-RU" dirty="0">
              <a:solidFill>
                <a:schemeClr val="accent2">
                  <a:lumMod val="5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441</TotalTime>
  <Words>779</Words>
  <Application>Microsoft Office PowerPoint</Application>
  <PresentationFormat>Экран (4:3)</PresentationFormat>
  <Paragraphs>117</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Апекс</vt:lpstr>
      <vt:lpstr>Презентация PowerPoint</vt:lpstr>
      <vt:lpstr>Самоанализ  урока</vt:lpstr>
      <vt:lpstr>Самоанализ урока дает возможность:</vt:lpstr>
      <vt:lpstr>Уровни   самоанализа урока</vt:lpstr>
      <vt:lpstr>ПЛАН  САМОАНАЛИЗА   УРОКА : </vt:lpstr>
      <vt:lpstr>2. Место урока  в  изучаемой  теме</vt:lpstr>
      <vt:lpstr>3. Характеристика общей цели урока</vt:lpstr>
      <vt:lpstr>4. Характеристика  плана  урока</vt:lpstr>
      <vt:lpstr>6. Структурный аспект самоанализа урока</vt:lpstr>
      <vt:lpstr>7. Функциональный аспект</vt:lpstr>
      <vt:lpstr>8. Психологический  аспект</vt:lpstr>
      <vt:lpstr>9. Аспект оценки конечного результата урока</vt:lpstr>
      <vt:lpstr>10. Эмоциональное  состояние</vt:lpstr>
      <vt:lpstr>  САМОАНАЛИЗ УРОКА ПО ФГОС (1 ВАРИАНТ) </vt:lpstr>
      <vt:lpstr>САМОАНАЛИЗ УРОКА ПО ФГОС ВАРИАНТ 2.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dc:creator>
  <cp:lastModifiedBy>РИТА САБИРОВНА</cp:lastModifiedBy>
  <cp:revision>55</cp:revision>
  <dcterms:created xsi:type="dcterms:W3CDTF">2014-12-27T14:48:11Z</dcterms:created>
  <dcterms:modified xsi:type="dcterms:W3CDTF">2015-11-30T10:47:49Z</dcterms:modified>
</cp:coreProperties>
</file>